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Old Standard TT"/>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6A77BB-2A0A-4DC9-ADF8-FD04292C9533}">
  <a:tblStyle styleId="{7C6A77BB-2A0A-4DC9-ADF8-FD04292C95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ldStandardT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ldStandardTT-italic.fntdata"/><Relationship Id="rId12" Type="http://schemas.openxmlformats.org/officeDocument/2006/relationships/slide" Target="slides/slide6.xml"/><Relationship Id="rId34" Type="http://schemas.openxmlformats.org/officeDocument/2006/relationships/font" Target="fonts/OldStandardT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c60a2592b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c60a2592b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c60a2592b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c60a2592b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c60a2592b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c60a2592b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c60a2592b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c60a2592b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c60a2592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c60a2592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c60a2592b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c60a2592b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device we have today is a turing machine and Ethereum operates on similar principles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c60a2592b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c60a2592b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c60a2592b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c60a2592b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2016, first way to allow smart contracts accept tokens from a wallet. They then do something with the tokens, that's why they are called spenders.</a:t>
            </a:r>
            <a:endParaRPr/>
          </a:p>
          <a:p>
            <a:pPr indent="0" lvl="0" marL="0" rtl="0" algn="l">
              <a:spcBef>
                <a:spcPts val="0"/>
              </a:spcBef>
              <a:spcAft>
                <a:spcPts val="0"/>
              </a:spcAft>
              <a:buNone/>
            </a:pPr>
            <a:r>
              <a:rPr lang="en"/>
              <a:t>Allowance checks how much a wallet can approve.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c60a2592b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c60a2592b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c60a2592b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c60a2592b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device we have today is a turing machine and Ethereum operates on similar principles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60a2592b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60a2592b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c60a2592b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c60a2592b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https://group.hashkey.com/en/insights/key-infrastructure-of-the-metaverse-status-opportunities-and-challenges-of-nft-data-storage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c60a2592b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c60a2592b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c60a2592b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c60a2592b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c60a2592b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c60a2592b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2fd81e4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2fd81e4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c70f371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c70f371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c70f3715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c70f3715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60a2592b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60a2592b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c60a2592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c60a2592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c60a2592b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c60a2592b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c60a2592b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c60a2592b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c60a2592b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c60a2592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c60a2592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c60a2592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c60a2592b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c60a2592b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mckinsey.com/featured-insights/mckinsey-explainers/what-is-digital-twin-technolog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nepp.nasa.gov/pages/ilpm/establishedparts.cf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Lecture 10</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NFT Digital Twins and Data Storage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challenges of testing</a:t>
            </a:r>
            <a:endParaRPr/>
          </a:p>
        </p:txBody>
      </p:sp>
      <p:sp>
        <p:nvSpPr>
          <p:cNvPr id="132" name="Google Shape;132;p22"/>
          <p:cNvSpPr txBox="1"/>
          <p:nvPr>
            <p:ph idx="1" type="body"/>
          </p:nvPr>
        </p:nvSpPr>
        <p:spPr>
          <a:xfrm>
            <a:off x="311700" y="1171600"/>
            <a:ext cx="5810100" cy="373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Testing costs a huge amount of money. There is a Non-Recurring Charge for set up of the testing environment and a per unit recurring charge. </a:t>
            </a:r>
            <a:r>
              <a:rPr lang="en" sz="1700"/>
              <a:t>Sometimes it is cheaper the buy space grade components than perform testing on COTS.</a:t>
            </a:r>
            <a:endParaRPr sz="1700"/>
          </a:p>
          <a:p>
            <a:pPr indent="0" lvl="0" marL="0" rtl="0" algn="l">
              <a:spcBef>
                <a:spcPts val="1200"/>
              </a:spcBef>
              <a:spcAft>
                <a:spcPts val="0"/>
              </a:spcAft>
              <a:buNone/>
            </a:pPr>
            <a:r>
              <a:t/>
            </a:r>
            <a:endParaRPr sz="967"/>
          </a:p>
          <a:p>
            <a:pPr indent="0" lvl="0" marL="0" rtl="0" algn="l">
              <a:spcBef>
                <a:spcPts val="1200"/>
              </a:spcBef>
              <a:spcAft>
                <a:spcPts val="0"/>
              </a:spcAft>
              <a:buNone/>
            </a:pPr>
            <a:r>
              <a:rPr lang="en" sz="1700"/>
              <a:t>With decreased lot homogeneity of COTS, more samples are required per lot for destructive and non-destructive analysis.</a:t>
            </a:r>
            <a:endParaRPr sz="1700"/>
          </a:p>
          <a:p>
            <a:pPr indent="0" lvl="0" marL="0" rtl="0" algn="l">
              <a:spcBef>
                <a:spcPts val="1200"/>
              </a:spcBef>
              <a:spcAft>
                <a:spcPts val="0"/>
              </a:spcAft>
              <a:buNone/>
            </a:pPr>
            <a:r>
              <a:t/>
            </a:r>
            <a:endParaRPr sz="900"/>
          </a:p>
          <a:p>
            <a:pPr indent="0" lvl="0" marL="0" rtl="0" algn="l">
              <a:spcBef>
                <a:spcPts val="1200"/>
              </a:spcBef>
              <a:spcAft>
                <a:spcPts val="1200"/>
              </a:spcAft>
              <a:buNone/>
            </a:pPr>
            <a:r>
              <a:rPr lang="en" sz="1700"/>
              <a:t>With these kinds of expenses, New Space companies are all looking for the cheap COTS alternative that performs sufficiently. Hence, test data is guarded closely under NDA.</a:t>
            </a:r>
            <a:endParaRPr/>
          </a:p>
        </p:txBody>
      </p:sp>
      <p:pic>
        <p:nvPicPr>
          <p:cNvPr id="133" name="Google Shape;133;p22"/>
          <p:cNvPicPr preferRelativeResize="0"/>
          <p:nvPr/>
        </p:nvPicPr>
        <p:blipFill>
          <a:blip r:embed="rId3">
            <a:alphaModFix/>
          </a:blip>
          <a:stretch>
            <a:fillRect/>
          </a:stretch>
        </p:blipFill>
        <p:spPr>
          <a:xfrm>
            <a:off x="6384500" y="1058225"/>
            <a:ext cx="2003275" cy="1195375"/>
          </a:xfrm>
          <a:prstGeom prst="rect">
            <a:avLst/>
          </a:prstGeom>
          <a:noFill/>
          <a:ln>
            <a:noFill/>
          </a:ln>
        </p:spPr>
      </p:pic>
      <p:sp>
        <p:nvSpPr>
          <p:cNvPr id="134" name="Google Shape;134;p22"/>
          <p:cNvSpPr txBox="1"/>
          <p:nvPr/>
        </p:nvSpPr>
        <p:spPr>
          <a:xfrm>
            <a:off x="6232100" y="2418375"/>
            <a:ext cx="2605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Automotive components are designed for road use. </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Lead is prohibited for consumer use but in space pure tin grows "whiskers".</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Other space conditions like outgassing and radiation.</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 Temperature tests have smaller range.</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sz="1300">
                <a:solidFill>
                  <a:schemeClr val="dk1"/>
                </a:solidFill>
                <a:latin typeface="Old Standard TT"/>
                <a:ea typeface="Old Standard TT"/>
                <a:cs typeface="Old Standard TT"/>
                <a:sym typeface="Old Standard TT"/>
              </a:rPr>
              <a:t>Qualifications like AEC-Q and JEDEC allows exemptions from testing!</a:t>
            </a:r>
            <a:endParaRPr b="1" sz="1300">
              <a:solidFill>
                <a:schemeClr val="dk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to testing</a:t>
            </a:r>
            <a:endParaRPr/>
          </a:p>
        </p:txBody>
      </p:sp>
      <p:sp>
        <p:nvSpPr>
          <p:cNvPr id="140" name="Google Shape;140;p23"/>
          <p:cNvSpPr txBox="1"/>
          <p:nvPr>
            <p:ph idx="1" type="body"/>
          </p:nvPr>
        </p:nvSpPr>
        <p:spPr>
          <a:xfrm>
            <a:off x="311700" y="1171600"/>
            <a:ext cx="8520600" cy="382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Some efforts to share testing data like R2COTS where testing data may be sold.</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b="1" lang="en" sz="1700">
                <a:solidFill>
                  <a:srgbClr val="990000"/>
                </a:solidFill>
              </a:rPr>
              <a:t>What if we just don't do any testing?</a:t>
            </a:r>
            <a:endParaRPr sz="1700"/>
          </a:p>
          <a:p>
            <a:pPr indent="0" lvl="0" marL="0" rtl="0" algn="l">
              <a:spcBef>
                <a:spcPts val="1200"/>
              </a:spcBef>
              <a:spcAft>
                <a:spcPts val="0"/>
              </a:spcAft>
              <a:buClr>
                <a:schemeClr val="dk1"/>
              </a:buClr>
              <a:buSzPts val="1100"/>
              <a:buFont typeface="Arial"/>
              <a:buNone/>
            </a:pPr>
            <a:r>
              <a:rPr lang="en"/>
              <a:t>COTS are cheap. Use redundant systems in satellites and switch over to backup once failure is detected. Wasteful, but in LEO and NEO, environmental conditions like temperature and radiation not as severe. Mostly works.</a:t>
            </a:r>
            <a:endParaRPr/>
          </a:p>
          <a:p>
            <a:pPr indent="0" lvl="0" marL="0" rtl="0" algn="l">
              <a:spcBef>
                <a:spcPts val="1200"/>
              </a:spcBef>
              <a:spcAft>
                <a:spcPts val="0"/>
              </a:spcAft>
              <a:buNone/>
            </a:pPr>
            <a:r>
              <a:rPr lang="en"/>
              <a:t>Manufacturers like Infineon are beginning to offer radiation tolerant COTS or "enhanced COTS "as an in between product.</a:t>
            </a:r>
            <a:endParaRPr/>
          </a:p>
          <a:p>
            <a:pPr indent="0" lvl="0" marL="0" rtl="0" algn="l">
              <a:spcBef>
                <a:spcPts val="1200"/>
              </a:spcBef>
              <a:spcAft>
                <a:spcPts val="1200"/>
              </a:spcAft>
              <a:buClr>
                <a:schemeClr val="dk1"/>
              </a:buClr>
              <a:buSzPts val="1100"/>
              <a:buFont typeface="Arial"/>
              <a:buNone/>
            </a:pPr>
            <a:r>
              <a:rPr lang="en"/>
              <a:t>Model-based systems engineering (MBSE) can simulate environments and reduce the burden of some tests. Not completely replace, but offer design alternatives and assess radiation response.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Blockchain driven improvement</a:t>
            </a:r>
            <a:endParaRPr/>
          </a:p>
        </p:txBody>
      </p:sp>
      <p:sp>
        <p:nvSpPr>
          <p:cNvPr id="146" name="Google Shape;146;p24"/>
          <p:cNvSpPr txBox="1"/>
          <p:nvPr>
            <p:ph idx="1" type="body"/>
          </p:nvPr>
        </p:nvSpPr>
        <p:spPr>
          <a:xfrm>
            <a:off x="311700" y="1171600"/>
            <a:ext cx="8520600" cy="37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Potential: </a:t>
            </a:r>
            <a:endParaRPr b="1"/>
          </a:p>
          <a:p>
            <a:pPr indent="0" lvl="0" marL="0" rtl="0" algn="l">
              <a:spcBef>
                <a:spcPts val="1200"/>
              </a:spcBef>
              <a:spcAft>
                <a:spcPts val="0"/>
              </a:spcAft>
              <a:buNone/>
            </a:pPr>
            <a:r>
              <a:rPr lang="en"/>
              <a:t>Rewards for adding testing data to the platform</a:t>
            </a:r>
            <a:endParaRPr/>
          </a:p>
          <a:p>
            <a:pPr indent="0" lvl="0" marL="0" rtl="0" algn="l">
              <a:spcBef>
                <a:spcPts val="1200"/>
              </a:spcBef>
              <a:spcAft>
                <a:spcPts val="0"/>
              </a:spcAft>
              <a:buNone/>
            </a:pPr>
            <a:r>
              <a:rPr lang="en"/>
              <a:t>Allowing data owners control over different levels of privacy for their data</a:t>
            </a:r>
            <a:endParaRPr/>
          </a:p>
          <a:p>
            <a:pPr indent="0" lvl="0" marL="0" rtl="0" algn="l">
              <a:spcBef>
                <a:spcPts val="1200"/>
              </a:spcBef>
              <a:spcAft>
                <a:spcPts val="0"/>
              </a:spcAft>
              <a:buNone/>
            </a:pPr>
            <a:r>
              <a:rPr lang="en"/>
              <a:t>Possible different incentives for publishing data - per access, one off charge, etc.</a:t>
            </a:r>
            <a:endParaRPr/>
          </a:p>
          <a:p>
            <a:pPr indent="0" lvl="0" marL="0" rtl="0" algn="l">
              <a:spcBef>
                <a:spcPts val="1200"/>
              </a:spcBef>
              <a:spcAft>
                <a:spcPts val="0"/>
              </a:spcAft>
              <a:buNone/>
            </a:pPr>
            <a:r>
              <a:t/>
            </a:r>
            <a:endParaRPr sz="388"/>
          </a:p>
          <a:p>
            <a:pPr indent="0" lvl="0" marL="0" rtl="0" algn="l">
              <a:spcBef>
                <a:spcPts val="1200"/>
              </a:spcBef>
              <a:spcAft>
                <a:spcPts val="0"/>
              </a:spcAft>
              <a:buNone/>
            </a:pPr>
            <a:r>
              <a:rPr b="1" lang="en"/>
              <a:t>Hinderance:</a:t>
            </a:r>
            <a:endParaRPr b="1"/>
          </a:p>
          <a:p>
            <a:pPr indent="0" lvl="0" marL="0" rtl="0" algn="l">
              <a:spcBef>
                <a:spcPts val="1200"/>
              </a:spcBef>
              <a:spcAft>
                <a:spcPts val="0"/>
              </a:spcAft>
              <a:buNone/>
            </a:pPr>
            <a:r>
              <a:rPr lang="en"/>
              <a:t>How to ensure SMEs can compete with larger corporations?</a:t>
            </a:r>
            <a:endParaRPr/>
          </a:p>
          <a:p>
            <a:pPr indent="0" lvl="0" marL="0" rtl="0" algn="l">
              <a:spcBef>
                <a:spcPts val="1200"/>
              </a:spcBef>
              <a:spcAft>
                <a:spcPts val="1200"/>
              </a:spcAft>
              <a:buNone/>
            </a:pPr>
            <a:r>
              <a:rPr lang="en"/>
              <a:t>Need a significant participation for robust market forces.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4 - Fast obsolescence of COTS</a:t>
            </a:r>
            <a:endParaRPr/>
          </a:p>
        </p:txBody>
      </p:sp>
      <p:pic>
        <p:nvPicPr>
          <p:cNvPr id="152" name="Google Shape;152;p25"/>
          <p:cNvPicPr preferRelativeResize="0"/>
          <p:nvPr/>
        </p:nvPicPr>
        <p:blipFill>
          <a:blip r:embed="rId3">
            <a:alphaModFix/>
          </a:blip>
          <a:stretch>
            <a:fillRect/>
          </a:stretch>
        </p:blipFill>
        <p:spPr>
          <a:xfrm>
            <a:off x="685800" y="1221575"/>
            <a:ext cx="2578775" cy="1552200"/>
          </a:xfrm>
          <a:prstGeom prst="rect">
            <a:avLst/>
          </a:prstGeom>
          <a:noFill/>
          <a:ln>
            <a:noFill/>
          </a:ln>
        </p:spPr>
      </p:pic>
      <p:sp>
        <p:nvSpPr>
          <p:cNvPr id="153" name="Google Shape;153;p25"/>
          <p:cNvSpPr txBox="1"/>
          <p:nvPr/>
        </p:nvSpPr>
        <p:spPr>
          <a:xfrm>
            <a:off x="3791675" y="1153850"/>
            <a:ext cx="50673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Obsolescence</a:t>
            </a:r>
            <a:endParaRPr b="1"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COTS have a </a:t>
            </a:r>
            <a:r>
              <a:rPr b="1" lang="en" sz="1500">
                <a:solidFill>
                  <a:schemeClr val="dk1"/>
                </a:solidFill>
                <a:latin typeface="Old Standard TT"/>
                <a:ea typeface="Old Standard TT"/>
                <a:cs typeface="Old Standard TT"/>
                <a:sym typeface="Old Standard TT"/>
              </a:rPr>
              <a:t>2 - 3</a:t>
            </a:r>
            <a:r>
              <a:rPr lang="en" sz="1500">
                <a:solidFill>
                  <a:schemeClr val="dk1"/>
                </a:solidFill>
                <a:latin typeface="Old Standard TT"/>
                <a:ea typeface="Old Standard TT"/>
                <a:cs typeface="Old Standard TT"/>
                <a:sym typeface="Old Standard TT"/>
              </a:rPr>
              <a:t> </a:t>
            </a:r>
            <a:r>
              <a:rPr b="1" lang="en" sz="1500">
                <a:solidFill>
                  <a:schemeClr val="dk1"/>
                </a:solidFill>
                <a:latin typeface="Old Standard TT"/>
                <a:ea typeface="Old Standard TT"/>
                <a:cs typeface="Old Standard TT"/>
                <a:sym typeface="Old Standard TT"/>
              </a:rPr>
              <a:t>year</a:t>
            </a:r>
            <a:r>
              <a:rPr lang="en" sz="1500">
                <a:solidFill>
                  <a:schemeClr val="dk1"/>
                </a:solidFill>
                <a:latin typeface="Old Standard TT"/>
                <a:ea typeface="Old Standard TT"/>
                <a:cs typeface="Old Standard TT"/>
                <a:sym typeface="Old Standard TT"/>
              </a:rPr>
              <a:t> life expectancy. A space mission has 10 - 15 years schedule.</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Part unavailable while still under construction?</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Huge amount of waste produced. Reuse can save millions.</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Inability to build component heritage</a:t>
            </a:r>
            <a:endParaRPr sz="1500">
              <a:solidFill>
                <a:schemeClr val="dk1"/>
              </a:solidFill>
              <a:latin typeface="Old Standard TT"/>
              <a:ea typeface="Old Standard TT"/>
              <a:cs typeface="Old Standard TT"/>
              <a:sym typeface="Old Standard TT"/>
            </a:endParaRPr>
          </a:p>
        </p:txBody>
      </p:sp>
      <p:pic>
        <p:nvPicPr>
          <p:cNvPr id="154" name="Google Shape;154;p25"/>
          <p:cNvPicPr preferRelativeResize="0"/>
          <p:nvPr/>
        </p:nvPicPr>
        <p:blipFill>
          <a:blip r:embed="rId4">
            <a:alphaModFix/>
          </a:blip>
          <a:stretch>
            <a:fillRect/>
          </a:stretch>
        </p:blipFill>
        <p:spPr>
          <a:xfrm>
            <a:off x="6400800" y="3059725"/>
            <a:ext cx="1874225" cy="1874225"/>
          </a:xfrm>
          <a:prstGeom prst="rect">
            <a:avLst/>
          </a:prstGeom>
          <a:noFill/>
          <a:ln>
            <a:noFill/>
          </a:ln>
        </p:spPr>
      </p:pic>
      <p:sp>
        <p:nvSpPr>
          <p:cNvPr id="155" name="Google Shape;155;p25"/>
          <p:cNvSpPr txBox="1"/>
          <p:nvPr/>
        </p:nvSpPr>
        <p:spPr>
          <a:xfrm>
            <a:off x="477925" y="2914500"/>
            <a:ext cx="592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Documenting change</a:t>
            </a:r>
            <a:endParaRPr b="1"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A lot of alerts and change notices are generated.</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Space standards requires documentation of all changes and approval for these changes.</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Would make missions impossibly long to discuss all changes. Part is likely to be obsolete soon anyways.</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On a Blockchain: garbage data?</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5 - Space market inequalities</a:t>
            </a:r>
            <a:endParaRPr/>
          </a:p>
        </p:txBody>
      </p:sp>
      <p:sp>
        <p:nvSpPr>
          <p:cNvPr id="161" name="Google Shape;161;p26"/>
          <p:cNvSpPr txBox="1"/>
          <p:nvPr>
            <p:ph idx="1" type="body"/>
          </p:nvPr>
        </p:nvSpPr>
        <p:spPr>
          <a:xfrm>
            <a:off x="311700" y="1171600"/>
            <a:ext cx="3910500" cy="3585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US produced components used to make up of 80% of a mission, after a few billion euros subsidy now at just below 50%. Foreign dependence subject to ITAR and EAR regulation and political changes.</a:t>
            </a:r>
            <a:endParaRPr/>
          </a:p>
          <a:p>
            <a:pPr indent="0" lvl="0" marL="0" rtl="0" algn="l">
              <a:spcBef>
                <a:spcPts val="1200"/>
              </a:spcBef>
              <a:spcAft>
                <a:spcPts val="0"/>
              </a:spcAft>
              <a:buNone/>
            </a:pPr>
            <a:r>
              <a:rPr lang="en"/>
              <a:t>In the EU, France dominates COTS for space suppliers. Why? The role and history of the agency has an impact.</a:t>
            </a:r>
            <a:endParaRPr/>
          </a:p>
          <a:p>
            <a:pPr indent="0" lvl="0" marL="0" rtl="0" algn="l">
              <a:spcBef>
                <a:spcPts val="1200"/>
              </a:spcBef>
              <a:spcAft>
                <a:spcPts val="1200"/>
              </a:spcAft>
              <a:buNone/>
            </a:pPr>
            <a:r>
              <a:rPr lang="en"/>
              <a:t>France has tightly integrated and highly developed Air and Defense sectors. CNES, created under Charles de Gaulle, connects with many ministries and has great diversification of use cases. In comparison, DLR focused on space research and has difficulties collaborating with the developed automotive sector in Germany.</a:t>
            </a:r>
            <a:endParaRPr/>
          </a:p>
        </p:txBody>
      </p:sp>
      <p:pic>
        <p:nvPicPr>
          <p:cNvPr id="162" name="Google Shape;162;p26"/>
          <p:cNvPicPr preferRelativeResize="0"/>
          <p:nvPr/>
        </p:nvPicPr>
        <p:blipFill rotWithShape="1">
          <a:blip r:embed="rId3">
            <a:alphaModFix/>
          </a:blip>
          <a:srcRect b="62142" l="7412" r="5075" t="6554"/>
          <a:stretch/>
        </p:blipFill>
        <p:spPr>
          <a:xfrm>
            <a:off x="4662025" y="1119575"/>
            <a:ext cx="4195726" cy="1953198"/>
          </a:xfrm>
          <a:prstGeom prst="rect">
            <a:avLst/>
          </a:prstGeom>
          <a:noFill/>
          <a:ln>
            <a:noFill/>
          </a:ln>
        </p:spPr>
      </p:pic>
      <p:pic>
        <p:nvPicPr>
          <p:cNvPr id="163" name="Google Shape;163;p26"/>
          <p:cNvPicPr preferRelativeResize="0"/>
          <p:nvPr/>
        </p:nvPicPr>
        <p:blipFill rotWithShape="1">
          <a:blip r:embed="rId3">
            <a:alphaModFix/>
          </a:blip>
          <a:srcRect b="3044" l="9541" r="46929" t="63352"/>
          <a:stretch/>
        </p:blipFill>
        <p:spPr>
          <a:xfrm>
            <a:off x="5852250" y="3210325"/>
            <a:ext cx="1679151" cy="1728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2190750"/>
            <a:ext cx="8520600" cy="76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NFT Architecture</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69900" y="1522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NFT Standards explosion</a:t>
            </a:r>
            <a:endParaRPr/>
          </a:p>
        </p:txBody>
      </p:sp>
      <p:sp>
        <p:nvSpPr>
          <p:cNvPr id="174" name="Google Shape;174;p28"/>
          <p:cNvSpPr txBox="1"/>
          <p:nvPr/>
        </p:nvSpPr>
        <p:spPr>
          <a:xfrm>
            <a:off x="3438750" y="2413475"/>
            <a:ext cx="2266500" cy="1015800"/>
          </a:xfrm>
          <a:prstGeom prst="rect">
            <a:avLst/>
          </a:prstGeom>
          <a:noFill/>
          <a:ln cap="flat" cmpd="sng" w="7620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ERC-721: Non-Fungible Token Standard</a:t>
            </a:r>
            <a:endParaRPr sz="1800">
              <a:solidFill>
                <a:schemeClr val="dk1"/>
              </a:solidFill>
              <a:latin typeface="Old Standard TT"/>
              <a:ea typeface="Old Standard TT"/>
              <a:cs typeface="Old Standard TT"/>
              <a:sym typeface="Old Standard TT"/>
            </a:endParaRPr>
          </a:p>
        </p:txBody>
      </p:sp>
      <p:sp>
        <p:nvSpPr>
          <p:cNvPr id="175" name="Google Shape;175;p28"/>
          <p:cNvSpPr txBox="1"/>
          <p:nvPr/>
        </p:nvSpPr>
        <p:spPr>
          <a:xfrm>
            <a:off x="6419150" y="1068663"/>
            <a:ext cx="214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ERC-2309: ERC-721 Consecutive Transfer Extension</a:t>
            </a:r>
            <a:endParaRPr sz="1600">
              <a:solidFill>
                <a:schemeClr val="dk1"/>
              </a:solidFill>
              <a:latin typeface="Old Standard TT"/>
              <a:ea typeface="Old Standard TT"/>
              <a:cs typeface="Old Standard TT"/>
              <a:sym typeface="Old Standard TT"/>
            </a:endParaRPr>
          </a:p>
        </p:txBody>
      </p:sp>
      <p:sp>
        <p:nvSpPr>
          <p:cNvPr id="176" name="Google Shape;176;p28"/>
          <p:cNvSpPr txBox="1"/>
          <p:nvPr/>
        </p:nvSpPr>
        <p:spPr>
          <a:xfrm>
            <a:off x="6434450" y="2154900"/>
            <a:ext cx="226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ERC-2981: NFT Royalty Standard</a:t>
            </a:r>
            <a:endParaRPr sz="1800">
              <a:solidFill>
                <a:schemeClr val="dk1"/>
              </a:solidFill>
              <a:latin typeface="Old Standard TT"/>
              <a:ea typeface="Old Standard TT"/>
              <a:cs typeface="Old Standard TT"/>
              <a:sym typeface="Old Standard TT"/>
            </a:endParaRPr>
          </a:p>
        </p:txBody>
      </p:sp>
      <p:sp>
        <p:nvSpPr>
          <p:cNvPr id="177" name="Google Shape;177;p28"/>
          <p:cNvSpPr txBox="1"/>
          <p:nvPr/>
        </p:nvSpPr>
        <p:spPr>
          <a:xfrm>
            <a:off x="206750" y="3509275"/>
            <a:ext cx="270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ERC-4519: Non-Fungible Tokens Tied to Physical Assets (IOT)</a:t>
            </a:r>
            <a:endParaRPr sz="1800">
              <a:solidFill>
                <a:schemeClr val="dk1"/>
              </a:solidFill>
              <a:latin typeface="Old Standard TT"/>
              <a:ea typeface="Old Standard TT"/>
              <a:cs typeface="Old Standard TT"/>
              <a:sym typeface="Old Standard TT"/>
            </a:endParaRPr>
          </a:p>
        </p:txBody>
      </p:sp>
      <p:sp>
        <p:nvSpPr>
          <p:cNvPr id="178" name="Google Shape;178;p28"/>
          <p:cNvSpPr txBox="1"/>
          <p:nvPr/>
        </p:nvSpPr>
        <p:spPr>
          <a:xfrm>
            <a:off x="3074475" y="3876475"/>
            <a:ext cx="2144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ERC-4907: Rental NFT, an Extension of EIP-721</a:t>
            </a:r>
            <a:endParaRPr sz="1800">
              <a:solidFill>
                <a:schemeClr val="dk1"/>
              </a:solidFill>
              <a:latin typeface="Old Standard TT"/>
              <a:ea typeface="Old Standard TT"/>
              <a:cs typeface="Old Standard TT"/>
              <a:sym typeface="Old Standard TT"/>
            </a:endParaRPr>
          </a:p>
        </p:txBody>
      </p:sp>
      <p:sp>
        <p:nvSpPr>
          <p:cNvPr id="179" name="Google Shape;179;p28"/>
          <p:cNvSpPr txBox="1"/>
          <p:nvPr/>
        </p:nvSpPr>
        <p:spPr>
          <a:xfrm>
            <a:off x="6439550" y="2908525"/>
            <a:ext cx="226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ERC-4910: Royalty Bearing NFTs</a:t>
            </a:r>
            <a:endParaRPr sz="1800">
              <a:solidFill>
                <a:schemeClr val="dk1"/>
              </a:solidFill>
              <a:latin typeface="Old Standard TT"/>
              <a:ea typeface="Old Standard TT"/>
              <a:cs typeface="Old Standard TT"/>
              <a:sym typeface="Old Standard TT"/>
            </a:endParaRPr>
          </a:p>
        </p:txBody>
      </p:sp>
      <p:sp>
        <p:nvSpPr>
          <p:cNvPr id="180" name="Google Shape;180;p28"/>
          <p:cNvSpPr txBox="1"/>
          <p:nvPr/>
        </p:nvSpPr>
        <p:spPr>
          <a:xfrm>
            <a:off x="246100" y="2495250"/>
            <a:ext cx="2605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ERC-4955: Vendor Metadata Extension for NFTs (3D models)</a:t>
            </a:r>
            <a:endParaRPr sz="1800">
              <a:solidFill>
                <a:schemeClr val="dk1"/>
              </a:solidFill>
              <a:latin typeface="Old Standard TT"/>
              <a:ea typeface="Old Standard TT"/>
              <a:cs typeface="Old Standard TT"/>
              <a:sym typeface="Old Standard TT"/>
            </a:endParaRPr>
          </a:p>
        </p:txBody>
      </p:sp>
      <p:sp>
        <p:nvSpPr>
          <p:cNvPr id="181" name="Google Shape;181;p28"/>
          <p:cNvSpPr txBox="1"/>
          <p:nvPr/>
        </p:nvSpPr>
        <p:spPr>
          <a:xfrm>
            <a:off x="282950" y="1251125"/>
            <a:ext cx="2266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ERC-6066: Signature Validation Method for NFTs (Access Verification)</a:t>
            </a:r>
            <a:endParaRPr sz="1600">
              <a:solidFill>
                <a:schemeClr val="dk1"/>
              </a:solidFill>
              <a:latin typeface="Old Standard TT"/>
              <a:ea typeface="Old Standard TT"/>
              <a:cs typeface="Old Standard TT"/>
              <a:sym typeface="Old Standard TT"/>
            </a:endParaRPr>
          </a:p>
        </p:txBody>
      </p:sp>
      <p:sp>
        <p:nvSpPr>
          <p:cNvPr id="182" name="Google Shape;182;p28"/>
          <p:cNvSpPr txBox="1"/>
          <p:nvPr/>
        </p:nvSpPr>
        <p:spPr>
          <a:xfrm>
            <a:off x="5295375" y="3899750"/>
            <a:ext cx="270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ERC-5007: Time NFT, ERC-721 Time Extension</a:t>
            </a:r>
            <a:endParaRPr sz="1800">
              <a:solidFill>
                <a:schemeClr val="dk1"/>
              </a:solidFill>
              <a:latin typeface="Old Standard TT"/>
              <a:ea typeface="Old Standard TT"/>
              <a:cs typeface="Old Standard TT"/>
              <a:sym typeface="Old Standard TT"/>
            </a:endParaRPr>
          </a:p>
        </p:txBody>
      </p:sp>
      <p:grpSp>
        <p:nvGrpSpPr>
          <p:cNvPr id="183" name="Google Shape;183;p28"/>
          <p:cNvGrpSpPr/>
          <p:nvPr/>
        </p:nvGrpSpPr>
        <p:grpSpPr>
          <a:xfrm>
            <a:off x="2775175" y="818175"/>
            <a:ext cx="3404700" cy="1235075"/>
            <a:chOff x="2470375" y="818175"/>
            <a:chExt cx="3404700" cy="1235075"/>
          </a:xfrm>
        </p:grpSpPr>
        <p:sp>
          <p:nvSpPr>
            <p:cNvPr id="184" name="Google Shape;184;p28"/>
            <p:cNvSpPr txBox="1"/>
            <p:nvPr/>
          </p:nvSpPr>
          <p:spPr>
            <a:xfrm>
              <a:off x="2506600" y="1031450"/>
              <a:ext cx="1441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ERC-1155: Multi Token Standard</a:t>
              </a:r>
              <a:endParaRPr sz="1800">
                <a:solidFill>
                  <a:schemeClr val="dk1"/>
                </a:solidFill>
                <a:latin typeface="Old Standard TT"/>
                <a:ea typeface="Old Standard TT"/>
                <a:cs typeface="Old Standard TT"/>
                <a:sym typeface="Old Standard TT"/>
              </a:endParaRPr>
            </a:p>
          </p:txBody>
        </p:sp>
        <p:sp>
          <p:nvSpPr>
            <p:cNvPr id="185" name="Google Shape;185;p28"/>
            <p:cNvSpPr txBox="1"/>
            <p:nvPr/>
          </p:nvSpPr>
          <p:spPr>
            <a:xfrm>
              <a:off x="4187100" y="1037450"/>
              <a:ext cx="1647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ERC-3525: Semi-Fungible Token</a:t>
              </a:r>
              <a:endParaRPr sz="1800">
                <a:solidFill>
                  <a:schemeClr val="dk1"/>
                </a:solidFill>
                <a:latin typeface="Old Standard TT"/>
                <a:ea typeface="Old Standard TT"/>
                <a:cs typeface="Old Standard TT"/>
                <a:sym typeface="Old Standard TT"/>
              </a:endParaRPr>
            </a:p>
          </p:txBody>
        </p:sp>
        <p:sp>
          <p:nvSpPr>
            <p:cNvPr id="186" name="Google Shape;186;p28"/>
            <p:cNvSpPr/>
            <p:nvPr/>
          </p:nvSpPr>
          <p:spPr>
            <a:xfrm>
              <a:off x="2470375" y="901700"/>
              <a:ext cx="3404700" cy="1134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87" name="Google Shape;187;p28"/>
            <p:cNvSpPr txBox="1"/>
            <p:nvPr/>
          </p:nvSpPr>
          <p:spPr>
            <a:xfrm>
              <a:off x="3079000" y="818175"/>
              <a:ext cx="27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Manipulating Fungibility</a:t>
              </a:r>
              <a:endParaRPr>
                <a:solidFill>
                  <a:schemeClr val="dk1"/>
                </a:solidFill>
                <a:latin typeface="Old Standard TT"/>
                <a:ea typeface="Old Standard TT"/>
                <a:cs typeface="Old Standard TT"/>
                <a:sym typeface="Old Standard TT"/>
              </a:endParaRPr>
            </a:p>
          </p:txBody>
        </p:sp>
      </p:grpSp>
      <p:sp>
        <p:nvSpPr>
          <p:cNvPr id="188" name="Google Shape;188;p28"/>
          <p:cNvSpPr/>
          <p:nvPr/>
        </p:nvSpPr>
        <p:spPr>
          <a:xfrm>
            <a:off x="6387250" y="818175"/>
            <a:ext cx="2266500" cy="28245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89" name="Google Shape;189;p28"/>
          <p:cNvSpPr txBox="1"/>
          <p:nvPr/>
        </p:nvSpPr>
        <p:spPr>
          <a:xfrm>
            <a:off x="6923225" y="835625"/>
            <a:ext cx="130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Marketplace</a:t>
            </a:r>
            <a:endParaRPr sz="1500">
              <a:solidFill>
                <a:schemeClr val="dk1"/>
              </a:solidFill>
              <a:latin typeface="Old Standard TT"/>
              <a:ea typeface="Old Standard TT"/>
              <a:cs typeface="Old Standard TT"/>
              <a:sym typeface="Old Standard TT"/>
            </a:endParaRPr>
          </a:p>
        </p:txBody>
      </p:sp>
      <p:sp>
        <p:nvSpPr>
          <p:cNvPr id="190" name="Google Shape;190;p28"/>
          <p:cNvSpPr/>
          <p:nvPr/>
        </p:nvSpPr>
        <p:spPr>
          <a:xfrm>
            <a:off x="191150" y="1068725"/>
            <a:ext cx="2507700" cy="37488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91" name="Google Shape;191;p28"/>
          <p:cNvSpPr txBox="1"/>
          <p:nvPr/>
        </p:nvSpPr>
        <p:spPr>
          <a:xfrm>
            <a:off x="973175" y="1075200"/>
            <a:ext cx="13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Use Case</a:t>
            </a:r>
            <a:endParaRPr>
              <a:solidFill>
                <a:schemeClr val="dk1"/>
              </a:solidFill>
              <a:latin typeface="Old Standard TT"/>
              <a:ea typeface="Old Standard TT"/>
              <a:cs typeface="Old Standard TT"/>
              <a:sym typeface="Old Standard TT"/>
            </a:endParaRPr>
          </a:p>
        </p:txBody>
      </p:sp>
      <p:sp>
        <p:nvSpPr>
          <p:cNvPr id="192" name="Google Shape;192;p28"/>
          <p:cNvSpPr/>
          <p:nvPr/>
        </p:nvSpPr>
        <p:spPr>
          <a:xfrm>
            <a:off x="2980850" y="3789950"/>
            <a:ext cx="4794900" cy="1169700"/>
          </a:xfrm>
          <a:prstGeom prst="rect">
            <a:avLst/>
          </a:prstGeom>
          <a:no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93" name="Google Shape;193;p28"/>
          <p:cNvSpPr txBox="1"/>
          <p:nvPr/>
        </p:nvSpPr>
        <p:spPr>
          <a:xfrm>
            <a:off x="4393125" y="3712500"/>
            <a:ext cx="184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Rental and Services</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ERC721 Standard</a:t>
            </a:r>
            <a:endParaRPr/>
          </a:p>
        </p:txBody>
      </p:sp>
      <p:sp>
        <p:nvSpPr>
          <p:cNvPr id="199" name="Google Shape;199;p29"/>
          <p:cNvSpPr txBox="1"/>
          <p:nvPr>
            <p:ph idx="1" type="body"/>
          </p:nvPr>
        </p:nvSpPr>
        <p:spPr>
          <a:xfrm>
            <a:off x="464100" y="1076275"/>
            <a:ext cx="4481400" cy="5727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1865"/>
              <a:t>https://eips.ethereum.org/EIPS/eip-721</a:t>
            </a:r>
            <a:endParaRPr b="1" sz="1865"/>
          </a:p>
        </p:txBody>
      </p:sp>
      <p:sp>
        <p:nvSpPr>
          <p:cNvPr id="200" name="Google Shape;200;p29"/>
          <p:cNvSpPr txBox="1"/>
          <p:nvPr/>
        </p:nvSpPr>
        <p:spPr>
          <a:xfrm>
            <a:off x="743225" y="4099675"/>
            <a:ext cx="7828800" cy="854700"/>
          </a:xfrm>
          <a:prstGeom prst="rect">
            <a:avLst/>
          </a:prstGeom>
          <a:solidFill>
            <a:srgbClr val="CFE2F3"/>
          </a:solidFill>
          <a:ln>
            <a:noFill/>
          </a:ln>
        </p:spPr>
        <p:txBody>
          <a:bodyPr anchorCtr="0" anchor="t" bIns="91425" lIns="91425" spcFirstLastPara="1" rIns="91425" wrap="square" tIns="91425">
            <a:spAutoFit/>
          </a:bodyPr>
          <a:lstStyle/>
          <a:p>
            <a:pPr indent="0" lvl="0" marL="114300" marR="114300" rtl="0" algn="l">
              <a:lnSpc>
                <a:spcPct val="70000"/>
              </a:lnSpc>
              <a:spcBef>
                <a:spcPts val="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event Transfer(address indexed _from, address indexed _to, uint256 indexed _tokenId);</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None/>
            </a:pPr>
            <a:r>
              <a:rPr lang="en" sz="1200">
                <a:solidFill>
                  <a:srgbClr val="212529"/>
                </a:solidFill>
                <a:latin typeface="Old Standard TT"/>
                <a:ea typeface="Old Standard TT"/>
                <a:cs typeface="Old Standard TT"/>
                <a:sym typeface="Old Standard TT"/>
              </a:rPr>
              <a:t>event Approval(address indexed _owner, address indexed _approved, uint256 indexed _tokenId);</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1100"/>
              </a:spcAft>
              <a:buNone/>
            </a:pPr>
            <a:r>
              <a:rPr lang="en" sz="1200">
                <a:solidFill>
                  <a:srgbClr val="212529"/>
                </a:solidFill>
                <a:latin typeface="Old Standard TT"/>
                <a:ea typeface="Old Standard TT"/>
                <a:cs typeface="Old Standard TT"/>
                <a:sym typeface="Old Standard TT"/>
              </a:rPr>
              <a:t>event ApprovalForAll(address indexed _owner, address indexed _operator, bool _approved);</a:t>
            </a:r>
            <a:endParaRPr sz="1200">
              <a:solidFill>
                <a:srgbClr val="212529"/>
              </a:solidFill>
              <a:latin typeface="Old Standard TT"/>
              <a:ea typeface="Old Standard TT"/>
              <a:cs typeface="Old Standard TT"/>
              <a:sym typeface="Old Standard TT"/>
            </a:endParaRPr>
          </a:p>
        </p:txBody>
      </p:sp>
      <p:sp>
        <p:nvSpPr>
          <p:cNvPr id="201" name="Google Shape;201;p29"/>
          <p:cNvSpPr txBox="1"/>
          <p:nvPr/>
        </p:nvSpPr>
        <p:spPr>
          <a:xfrm>
            <a:off x="5227800" y="941550"/>
            <a:ext cx="3687600" cy="695100"/>
          </a:xfrm>
          <a:prstGeom prst="rect">
            <a:avLst/>
          </a:prstGeom>
          <a:solidFill>
            <a:srgbClr val="FFF2CC"/>
          </a:solidFill>
          <a:ln>
            <a:noFill/>
          </a:ln>
        </p:spPr>
        <p:txBody>
          <a:bodyPr anchorCtr="0" anchor="t" bIns="91425" lIns="91425" spcFirstLastPara="1" rIns="91425" wrap="square" tIns="91425">
            <a:spAutoFit/>
          </a:bodyPr>
          <a:lstStyle/>
          <a:p>
            <a:pPr indent="0" lvl="0" marL="114300" marR="114300" rtl="0" algn="l">
              <a:lnSpc>
                <a:spcPct val="100000"/>
              </a:lnSpc>
              <a:spcBef>
                <a:spcPts val="0"/>
              </a:spcBef>
              <a:spcAft>
                <a:spcPts val="0"/>
              </a:spcAft>
              <a:buClr>
                <a:schemeClr val="dk1"/>
              </a:buClr>
              <a:buSzPts val="1100"/>
              <a:buFont typeface="Arial"/>
              <a:buNone/>
            </a:pPr>
            <a:r>
              <a:rPr b="1" lang="en" sz="1200">
                <a:solidFill>
                  <a:srgbClr val="212529"/>
                </a:solidFill>
                <a:latin typeface="Old Standard TT"/>
                <a:ea typeface="Old Standard TT"/>
                <a:cs typeface="Old Standard TT"/>
                <a:sym typeface="Old Standard TT"/>
              </a:rPr>
              <a:t>function</a:t>
            </a:r>
            <a:r>
              <a:rPr lang="en" sz="1200">
                <a:solidFill>
                  <a:srgbClr val="212529"/>
                </a:solidFill>
                <a:latin typeface="Old Standard TT"/>
                <a:ea typeface="Old Standard TT"/>
                <a:cs typeface="Old Standard TT"/>
                <a:sym typeface="Old Standard TT"/>
              </a:rPr>
              <a:t> name() </a:t>
            </a:r>
            <a:r>
              <a:rPr b="1" lang="en" sz="1200">
                <a:solidFill>
                  <a:srgbClr val="212529"/>
                </a:solidFill>
                <a:latin typeface="Old Standard TT"/>
                <a:ea typeface="Old Standard TT"/>
                <a:cs typeface="Old Standard TT"/>
                <a:sym typeface="Old Standard TT"/>
              </a:rPr>
              <a:t>public</a:t>
            </a:r>
            <a:r>
              <a:rPr lang="en" sz="1200">
                <a:solidFill>
                  <a:srgbClr val="212529"/>
                </a:solidFill>
                <a:latin typeface="Old Standard TT"/>
                <a:ea typeface="Old Standard TT"/>
                <a:cs typeface="Old Standard TT"/>
                <a:sym typeface="Old Standard TT"/>
              </a:rPr>
              <a:t> view returns (string)</a:t>
            </a:r>
            <a:endParaRPr sz="1200">
              <a:solidFill>
                <a:srgbClr val="212529"/>
              </a:solidFill>
              <a:latin typeface="Old Standard TT"/>
              <a:ea typeface="Old Standard TT"/>
              <a:cs typeface="Old Standard TT"/>
              <a:sym typeface="Old Standard TT"/>
            </a:endParaRPr>
          </a:p>
          <a:p>
            <a:pPr indent="0" lvl="0" marL="114300" marR="114300" rtl="0" algn="l">
              <a:lnSpc>
                <a:spcPct val="100000"/>
              </a:lnSpc>
              <a:spcBef>
                <a:spcPts val="1100"/>
              </a:spcBef>
              <a:spcAft>
                <a:spcPts val="1100"/>
              </a:spcAft>
              <a:buClr>
                <a:schemeClr val="dk1"/>
              </a:buClr>
              <a:buSzPts val="1100"/>
              <a:buFont typeface="Arial"/>
              <a:buNone/>
            </a:pPr>
            <a:r>
              <a:rPr b="1" lang="en" sz="1200">
                <a:solidFill>
                  <a:srgbClr val="212529"/>
                </a:solidFill>
                <a:latin typeface="Old Standard TT"/>
                <a:ea typeface="Old Standard TT"/>
                <a:cs typeface="Old Standard TT"/>
                <a:sym typeface="Old Standard TT"/>
              </a:rPr>
              <a:t>function</a:t>
            </a:r>
            <a:r>
              <a:rPr lang="en" sz="1200">
                <a:solidFill>
                  <a:srgbClr val="212529"/>
                </a:solidFill>
                <a:latin typeface="Old Standard TT"/>
                <a:ea typeface="Old Standard TT"/>
                <a:cs typeface="Old Standard TT"/>
                <a:sym typeface="Old Standard TT"/>
              </a:rPr>
              <a:t> symbol() </a:t>
            </a:r>
            <a:r>
              <a:rPr b="1" lang="en" sz="1200">
                <a:solidFill>
                  <a:srgbClr val="212529"/>
                </a:solidFill>
                <a:latin typeface="Old Standard TT"/>
                <a:ea typeface="Old Standard TT"/>
                <a:cs typeface="Old Standard TT"/>
                <a:sym typeface="Old Standard TT"/>
              </a:rPr>
              <a:t>public</a:t>
            </a:r>
            <a:r>
              <a:rPr lang="en" sz="1200">
                <a:solidFill>
                  <a:srgbClr val="212529"/>
                </a:solidFill>
                <a:latin typeface="Old Standard TT"/>
                <a:ea typeface="Old Standard TT"/>
                <a:cs typeface="Old Standard TT"/>
                <a:sym typeface="Old Standard TT"/>
              </a:rPr>
              <a:t> view returns (string)</a:t>
            </a:r>
            <a:endParaRPr sz="1200">
              <a:latin typeface="Old Standard TT"/>
              <a:ea typeface="Old Standard TT"/>
              <a:cs typeface="Old Standard TT"/>
              <a:sym typeface="Old Standard TT"/>
            </a:endParaRPr>
          </a:p>
        </p:txBody>
      </p:sp>
      <p:sp>
        <p:nvSpPr>
          <p:cNvPr id="202" name="Google Shape;202;p29"/>
          <p:cNvSpPr txBox="1"/>
          <p:nvPr/>
        </p:nvSpPr>
        <p:spPr>
          <a:xfrm>
            <a:off x="865975" y="1790275"/>
            <a:ext cx="7576200" cy="2206800"/>
          </a:xfrm>
          <a:prstGeom prst="rect">
            <a:avLst/>
          </a:prstGeom>
          <a:solidFill>
            <a:srgbClr val="F6EAEA"/>
          </a:solidFill>
          <a:ln>
            <a:noFill/>
          </a:ln>
        </p:spPr>
        <p:txBody>
          <a:bodyPr anchorCtr="0" anchor="t" bIns="91425" lIns="91425" spcFirstLastPara="1" rIns="91425" wrap="square" tIns="91425">
            <a:spAutoFit/>
          </a:bodyPr>
          <a:lstStyle/>
          <a:p>
            <a:pPr indent="0" lvl="0" marL="114300" marR="114300" rtl="0" algn="l">
              <a:lnSpc>
                <a:spcPct val="70000"/>
              </a:lnSpc>
              <a:spcBef>
                <a:spcPts val="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balanceOf(address _owner) external view returns (uint256);</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ownerOf(uint256 _tokenId) external view returns (address);</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safeTransferFrom(address _from, address _to, uint256 _tokenId, bytes data) external payable;</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safeTransferFrom(address _from, address _to, uint256 _tokenId) external payable;</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approve(address _approved, uint256 _tokenId) external payable;</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setApprovalForAll(address _operator, bool _approved) external;</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0"/>
              </a:spcAft>
              <a:buClr>
                <a:schemeClr val="dk1"/>
              </a:buClr>
              <a:buSzPts val="1100"/>
              <a:buFont typeface="Arial"/>
              <a:buNone/>
            </a:pPr>
            <a:r>
              <a:rPr lang="en" sz="1200">
                <a:solidFill>
                  <a:srgbClr val="212529"/>
                </a:solidFill>
                <a:latin typeface="Old Standard TT"/>
                <a:ea typeface="Old Standard TT"/>
                <a:cs typeface="Old Standard TT"/>
                <a:sym typeface="Old Standard TT"/>
              </a:rPr>
              <a:t>    function getApproved(uint256 _tokenId) external view returns (address);</a:t>
            </a:r>
            <a:endParaRPr sz="1200">
              <a:solidFill>
                <a:srgbClr val="212529"/>
              </a:solidFill>
              <a:latin typeface="Old Standard TT"/>
              <a:ea typeface="Old Standard TT"/>
              <a:cs typeface="Old Standard TT"/>
              <a:sym typeface="Old Standard TT"/>
            </a:endParaRPr>
          </a:p>
          <a:p>
            <a:pPr indent="0" lvl="0" marL="114300" marR="114300" rtl="0" algn="l">
              <a:lnSpc>
                <a:spcPct val="70000"/>
              </a:lnSpc>
              <a:spcBef>
                <a:spcPts val="1100"/>
              </a:spcBef>
              <a:spcAft>
                <a:spcPts val="1100"/>
              </a:spcAft>
              <a:buNone/>
            </a:pPr>
            <a:r>
              <a:rPr lang="en" sz="1200">
                <a:solidFill>
                  <a:srgbClr val="212529"/>
                </a:solidFill>
                <a:latin typeface="Old Standard TT"/>
                <a:ea typeface="Old Standard TT"/>
                <a:cs typeface="Old Standard TT"/>
                <a:sym typeface="Old Standard TT"/>
              </a:rPr>
              <a:t>    function isApprovedForAll(address _owner, address _operator) external view returns (bool);</a:t>
            </a:r>
            <a:endParaRPr sz="1200">
              <a:solidFill>
                <a:srgbClr val="212529"/>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216425"/>
            <a:ext cx="46458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NFT Architecture - A visual</a:t>
            </a:r>
            <a:endParaRPr/>
          </a:p>
        </p:txBody>
      </p:sp>
      <p:pic>
        <p:nvPicPr>
          <p:cNvPr id="208" name="Google Shape;208;p30"/>
          <p:cNvPicPr preferRelativeResize="0"/>
          <p:nvPr/>
        </p:nvPicPr>
        <p:blipFill rotWithShape="1">
          <a:blip r:embed="rId3">
            <a:alphaModFix/>
          </a:blip>
          <a:srcRect b="0" l="0" r="46155" t="0"/>
          <a:stretch/>
        </p:blipFill>
        <p:spPr>
          <a:xfrm>
            <a:off x="3124200" y="1362950"/>
            <a:ext cx="2721024" cy="2207475"/>
          </a:xfrm>
          <a:prstGeom prst="rect">
            <a:avLst/>
          </a:prstGeom>
          <a:noFill/>
          <a:ln>
            <a:noFill/>
          </a:ln>
        </p:spPr>
      </p:pic>
      <p:sp>
        <p:nvSpPr>
          <p:cNvPr id="209" name="Google Shape;209;p30"/>
          <p:cNvSpPr txBox="1"/>
          <p:nvPr/>
        </p:nvSpPr>
        <p:spPr>
          <a:xfrm>
            <a:off x="3582050" y="887925"/>
            <a:ext cx="1686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ld Standard TT"/>
                <a:ea typeface="Old Standard TT"/>
                <a:cs typeface="Old Standard TT"/>
                <a:sym typeface="Old Standard TT"/>
              </a:rPr>
              <a:t>Metadata</a:t>
            </a:r>
            <a:endParaRPr sz="18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lang="en" sz="1200">
                <a:solidFill>
                  <a:schemeClr val="dk1"/>
                </a:solidFill>
                <a:latin typeface="Old Standard TT"/>
                <a:ea typeface="Old Standard TT"/>
                <a:cs typeface="Old Standard TT"/>
                <a:sym typeface="Old Standard TT"/>
              </a:rPr>
              <a:t>Must be raw!</a:t>
            </a:r>
            <a:endParaRPr sz="1200">
              <a:solidFill>
                <a:schemeClr val="dk1"/>
              </a:solidFill>
              <a:latin typeface="Old Standard TT"/>
              <a:ea typeface="Old Standard TT"/>
              <a:cs typeface="Old Standard TT"/>
              <a:sym typeface="Old Standard TT"/>
            </a:endParaRPr>
          </a:p>
        </p:txBody>
      </p:sp>
      <p:pic>
        <p:nvPicPr>
          <p:cNvPr id="210" name="Google Shape;210;p30"/>
          <p:cNvPicPr preferRelativeResize="0"/>
          <p:nvPr/>
        </p:nvPicPr>
        <p:blipFill>
          <a:blip r:embed="rId4">
            <a:alphaModFix/>
          </a:blip>
          <a:stretch>
            <a:fillRect/>
          </a:stretch>
        </p:blipFill>
        <p:spPr>
          <a:xfrm>
            <a:off x="2428875" y="3804676"/>
            <a:ext cx="1686575" cy="948299"/>
          </a:xfrm>
          <a:prstGeom prst="rect">
            <a:avLst/>
          </a:prstGeom>
          <a:noFill/>
          <a:ln>
            <a:noFill/>
          </a:ln>
        </p:spPr>
      </p:pic>
      <p:pic>
        <p:nvPicPr>
          <p:cNvPr id="211" name="Google Shape;211;p30"/>
          <p:cNvPicPr preferRelativeResize="0"/>
          <p:nvPr/>
        </p:nvPicPr>
        <p:blipFill>
          <a:blip r:embed="rId5">
            <a:alphaModFix/>
          </a:blip>
          <a:stretch>
            <a:fillRect/>
          </a:stretch>
        </p:blipFill>
        <p:spPr>
          <a:xfrm>
            <a:off x="3559225" y="3420426"/>
            <a:ext cx="1981558" cy="1325500"/>
          </a:xfrm>
          <a:prstGeom prst="rect">
            <a:avLst/>
          </a:prstGeom>
          <a:noFill/>
          <a:ln>
            <a:noFill/>
          </a:ln>
        </p:spPr>
      </p:pic>
      <p:pic>
        <p:nvPicPr>
          <p:cNvPr id="212" name="Google Shape;212;p30"/>
          <p:cNvPicPr preferRelativeResize="0"/>
          <p:nvPr/>
        </p:nvPicPr>
        <p:blipFill rotWithShape="1">
          <a:blip r:embed="rId6">
            <a:alphaModFix/>
          </a:blip>
          <a:srcRect b="17457" l="0" r="0" t="0"/>
          <a:stretch/>
        </p:blipFill>
        <p:spPr>
          <a:xfrm>
            <a:off x="5311825" y="3728475"/>
            <a:ext cx="1084327" cy="1197400"/>
          </a:xfrm>
          <a:prstGeom prst="rect">
            <a:avLst/>
          </a:prstGeom>
          <a:noFill/>
          <a:ln>
            <a:noFill/>
          </a:ln>
        </p:spPr>
      </p:pic>
      <p:pic>
        <p:nvPicPr>
          <p:cNvPr id="213" name="Google Shape;213;p30"/>
          <p:cNvPicPr preferRelativeResize="0"/>
          <p:nvPr/>
        </p:nvPicPr>
        <p:blipFill>
          <a:blip r:embed="rId7">
            <a:alphaModFix/>
          </a:blip>
          <a:stretch>
            <a:fillRect/>
          </a:stretch>
        </p:blipFill>
        <p:spPr>
          <a:xfrm>
            <a:off x="6100774" y="1210549"/>
            <a:ext cx="2897042" cy="1632675"/>
          </a:xfrm>
          <a:prstGeom prst="rect">
            <a:avLst/>
          </a:prstGeom>
          <a:noFill/>
          <a:ln>
            <a:noFill/>
          </a:ln>
        </p:spPr>
      </p:pic>
      <p:pic>
        <p:nvPicPr>
          <p:cNvPr id="214" name="Google Shape;214;p30"/>
          <p:cNvPicPr preferRelativeResize="0"/>
          <p:nvPr/>
        </p:nvPicPr>
        <p:blipFill>
          <a:blip r:embed="rId8">
            <a:alphaModFix/>
          </a:blip>
          <a:stretch>
            <a:fillRect/>
          </a:stretch>
        </p:blipFill>
        <p:spPr>
          <a:xfrm>
            <a:off x="7162800" y="2567951"/>
            <a:ext cx="1084325" cy="1084325"/>
          </a:xfrm>
          <a:prstGeom prst="rect">
            <a:avLst/>
          </a:prstGeom>
          <a:noFill/>
          <a:ln>
            <a:noFill/>
          </a:ln>
        </p:spPr>
      </p:pic>
      <p:sp>
        <p:nvSpPr>
          <p:cNvPr id="215" name="Google Shape;215;p30"/>
          <p:cNvSpPr txBox="1"/>
          <p:nvPr/>
        </p:nvSpPr>
        <p:spPr>
          <a:xfrm>
            <a:off x="7116950" y="1138475"/>
            <a:ext cx="151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Frontend</a:t>
            </a:r>
            <a:endParaRPr sz="1800">
              <a:solidFill>
                <a:schemeClr val="dk1"/>
              </a:solidFill>
              <a:latin typeface="Old Standard TT"/>
              <a:ea typeface="Old Standard TT"/>
              <a:cs typeface="Old Standard TT"/>
              <a:sym typeface="Old Standard TT"/>
            </a:endParaRPr>
          </a:p>
        </p:txBody>
      </p:sp>
      <p:pic>
        <p:nvPicPr>
          <p:cNvPr id="216" name="Google Shape;216;p30"/>
          <p:cNvPicPr preferRelativeResize="0"/>
          <p:nvPr/>
        </p:nvPicPr>
        <p:blipFill>
          <a:blip r:embed="rId9">
            <a:alphaModFix/>
          </a:blip>
          <a:stretch>
            <a:fillRect/>
          </a:stretch>
        </p:blipFill>
        <p:spPr>
          <a:xfrm>
            <a:off x="295525" y="1711138"/>
            <a:ext cx="1511100" cy="1511100"/>
          </a:xfrm>
          <a:prstGeom prst="rect">
            <a:avLst/>
          </a:prstGeom>
          <a:noFill/>
          <a:ln>
            <a:noFill/>
          </a:ln>
        </p:spPr>
      </p:pic>
      <p:cxnSp>
        <p:nvCxnSpPr>
          <p:cNvPr id="217" name="Google Shape;217;p30"/>
          <p:cNvCxnSpPr>
            <a:stCxn id="216" idx="3"/>
            <a:endCxn id="208" idx="1"/>
          </p:cNvCxnSpPr>
          <p:nvPr/>
        </p:nvCxnSpPr>
        <p:spPr>
          <a:xfrm>
            <a:off x="1806625" y="2466688"/>
            <a:ext cx="1317600" cy="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30"/>
          <p:cNvSpPr txBox="1"/>
          <p:nvPr/>
        </p:nvSpPr>
        <p:spPr>
          <a:xfrm>
            <a:off x="2012850" y="1639600"/>
            <a:ext cx="1317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Onchain?</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IPFS?</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HTTPS?</a:t>
            </a:r>
            <a:endParaRPr sz="1300">
              <a:solidFill>
                <a:schemeClr val="dk1"/>
              </a:solidFill>
              <a:latin typeface="Old Standard TT"/>
              <a:ea typeface="Old Standard TT"/>
              <a:cs typeface="Old Standard TT"/>
              <a:sym typeface="Old Standard TT"/>
            </a:endParaRPr>
          </a:p>
        </p:txBody>
      </p:sp>
      <p:sp>
        <p:nvSpPr>
          <p:cNvPr id="219" name="Google Shape;219;p30"/>
          <p:cNvSpPr txBox="1"/>
          <p:nvPr/>
        </p:nvSpPr>
        <p:spPr>
          <a:xfrm>
            <a:off x="459125" y="3287575"/>
            <a:ext cx="15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_setTokenURI()</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2143800"/>
            <a:ext cx="8520600" cy="163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NFT Storage</a:t>
            </a:r>
            <a:endParaRPr sz="2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Challenge 1 - Space procures in small, custom quantities</a:t>
            </a:r>
            <a:endParaRPr sz="2400"/>
          </a:p>
        </p:txBody>
      </p:sp>
      <p:sp>
        <p:nvSpPr>
          <p:cNvPr id="66" name="Google Shape;66;p14"/>
          <p:cNvSpPr txBox="1"/>
          <p:nvPr>
            <p:ph idx="1" type="body"/>
          </p:nvPr>
        </p:nvSpPr>
        <p:spPr>
          <a:xfrm>
            <a:off x="216350" y="916100"/>
            <a:ext cx="5000700" cy="396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COTS components for space makes up for &lt;</a:t>
            </a:r>
            <a:r>
              <a:rPr b="1" lang="en"/>
              <a:t>0.1%</a:t>
            </a:r>
            <a:r>
              <a:rPr lang="en"/>
              <a:t> demand of the semiconductor market.</a:t>
            </a:r>
            <a:endParaRPr/>
          </a:p>
          <a:p>
            <a:pPr indent="0" lvl="0" marL="0" rtl="0" algn="l">
              <a:spcBef>
                <a:spcPts val="1200"/>
              </a:spcBef>
              <a:spcAft>
                <a:spcPts val="0"/>
              </a:spcAft>
              <a:buClr>
                <a:schemeClr val="dk1"/>
              </a:buClr>
              <a:buSzPct val="61111"/>
              <a:buFont typeface="Arial"/>
              <a:buNone/>
            </a:pPr>
            <a:r>
              <a:rPr lang="en"/>
              <a:t>- For COTS manufacturers, the quantity is too insignificant for direct sales. Redirect space component procurers to distributors.</a:t>
            </a:r>
            <a:endParaRPr/>
          </a:p>
          <a:p>
            <a:pPr indent="0" lvl="0" marL="0" rtl="0" algn="l">
              <a:spcBef>
                <a:spcPts val="1200"/>
              </a:spcBef>
              <a:spcAft>
                <a:spcPts val="0"/>
              </a:spcAft>
              <a:buNone/>
            </a:pPr>
            <a:r>
              <a:rPr lang="en"/>
              <a:t>- For custom space component manufacturers, no incentive for any storage of wafers given the extremely low and infrequent orders, requiring a reactive sourcing and increasing duration of production.</a:t>
            </a:r>
            <a:endParaRPr/>
          </a:p>
          <a:p>
            <a:pPr indent="0" lvl="0" marL="0" rtl="0" algn="l">
              <a:spcBef>
                <a:spcPts val="1200"/>
              </a:spcBef>
              <a:spcAft>
                <a:spcPts val="0"/>
              </a:spcAft>
              <a:buNone/>
            </a:pPr>
            <a:r>
              <a:rPr lang="en"/>
              <a:t>- These conditions make space customers extremely unattractive for many manufacturers. Some explicitly do not deal with space buyers.</a:t>
            </a:r>
            <a:endParaRPr/>
          </a:p>
          <a:p>
            <a:pPr indent="0" lvl="0" marL="0" rtl="0" algn="l">
              <a:spcBef>
                <a:spcPts val="1200"/>
              </a:spcBef>
              <a:spcAft>
                <a:spcPts val="1200"/>
              </a:spcAft>
              <a:buClr>
                <a:schemeClr val="dk1"/>
              </a:buClr>
              <a:buSzPct val="61111"/>
              <a:buFont typeface="Arial"/>
              <a:buNone/>
            </a:pPr>
            <a:r>
              <a:rPr lang="en"/>
              <a:t>- Other manufacturers impose a Minimum Order Quantity (MOQ) or a penalty if the order falls below that. </a:t>
            </a:r>
            <a:endParaRPr/>
          </a:p>
        </p:txBody>
      </p:sp>
      <p:pic>
        <p:nvPicPr>
          <p:cNvPr id="67" name="Google Shape;67;p14"/>
          <p:cNvPicPr preferRelativeResize="0"/>
          <p:nvPr/>
        </p:nvPicPr>
        <p:blipFill>
          <a:blip r:embed="rId3">
            <a:alphaModFix/>
          </a:blip>
          <a:stretch>
            <a:fillRect/>
          </a:stretch>
        </p:blipFill>
        <p:spPr>
          <a:xfrm>
            <a:off x="5293200" y="1073010"/>
            <a:ext cx="3622200" cy="2152489"/>
          </a:xfrm>
          <a:prstGeom prst="rect">
            <a:avLst/>
          </a:prstGeom>
          <a:noFill/>
          <a:ln>
            <a:noFill/>
          </a:ln>
        </p:spPr>
      </p:pic>
      <p:pic>
        <p:nvPicPr>
          <p:cNvPr id="68" name="Google Shape;68;p14"/>
          <p:cNvPicPr preferRelativeResize="0"/>
          <p:nvPr/>
        </p:nvPicPr>
        <p:blipFill>
          <a:blip r:embed="rId4">
            <a:alphaModFix/>
          </a:blip>
          <a:stretch>
            <a:fillRect/>
          </a:stretch>
        </p:blipFill>
        <p:spPr>
          <a:xfrm>
            <a:off x="5753275" y="3347199"/>
            <a:ext cx="2971404" cy="1613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1402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 Types</a:t>
            </a:r>
            <a:endParaRPr/>
          </a:p>
        </p:txBody>
      </p:sp>
      <p:pic>
        <p:nvPicPr>
          <p:cNvPr id="230" name="Google Shape;230;p32"/>
          <p:cNvPicPr preferRelativeResize="0"/>
          <p:nvPr/>
        </p:nvPicPr>
        <p:blipFill rotWithShape="1">
          <a:blip r:embed="rId3">
            <a:alphaModFix/>
          </a:blip>
          <a:srcRect b="0" l="0" r="0" t="18380"/>
          <a:stretch/>
        </p:blipFill>
        <p:spPr>
          <a:xfrm>
            <a:off x="1153275" y="829625"/>
            <a:ext cx="6670151" cy="408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1402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 Comparison</a:t>
            </a:r>
            <a:endParaRPr/>
          </a:p>
        </p:txBody>
      </p:sp>
      <p:pic>
        <p:nvPicPr>
          <p:cNvPr id="236" name="Google Shape;236;p33"/>
          <p:cNvPicPr preferRelativeResize="0"/>
          <p:nvPr/>
        </p:nvPicPr>
        <p:blipFill>
          <a:blip r:embed="rId3">
            <a:alphaModFix/>
          </a:blip>
          <a:stretch>
            <a:fillRect/>
          </a:stretch>
        </p:blipFill>
        <p:spPr>
          <a:xfrm>
            <a:off x="838200" y="883125"/>
            <a:ext cx="3175147" cy="1930800"/>
          </a:xfrm>
          <a:prstGeom prst="rect">
            <a:avLst/>
          </a:prstGeom>
          <a:noFill/>
          <a:ln>
            <a:noFill/>
          </a:ln>
        </p:spPr>
      </p:pic>
      <p:pic>
        <p:nvPicPr>
          <p:cNvPr id="237" name="Google Shape;237;p33"/>
          <p:cNvPicPr preferRelativeResize="0"/>
          <p:nvPr/>
        </p:nvPicPr>
        <p:blipFill>
          <a:blip r:embed="rId4">
            <a:alphaModFix/>
          </a:blip>
          <a:stretch>
            <a:fillRect/>
          </a:stretch>
        </p:blipFill>
        <p:spPr>
          <a:xfrm>
            <a:off x="838200" y="2813928"/>
            <a:ext cx="3206849" cy="1930799"/>
          </a:xfrm>
          <a:prstGeom prst="rect">
            <a:avLst/>
          </a:prstGeom>
          <a:noFill/>
          <a:ln>
            <a:noFill/>
          </a:ln>
        </p:spPr>
      </p:pic>
      <p:pic>
        <p:nvPicPr>
          <p:cNvPr id="238" name="Google Shape;238;p33"/>
          <p:cNvPicPr preferRelativeResize="0"/>
          <p:nvPr/>
        </p:nvPicPr>
        <p:blipFill>
          <a:blip r:embed="rId5">
            <a:alphaModFix/>
          </a:blip>
          <a:stretch>
            <a:fillRect/>
          </a:stretch>
        </p:blipFill>
        <p:spPr>
          <a:xfrm>
            <a:off x="5035650" y="1003337"/>
            <a:ext cx="3206850" cy="1937463"/>
          </a:xfrm>
          <a:prstGeom prst="rect">
            <a:avLst/>
          </a:prstGeom>
          <a:noFill/>
          <a:ln>
            <a:noFill/>
          </a:ln>
        </p:spPr>
      </p:pic>
      <p:pic>
        <p:nvPicPr>
          <p:cNvPr id="239" name="Google Shape;239;p33"/>
          <p:cNvPicPr preferRelativeResize="0"/>
          <p:nvPr/>
        </p:nvPicPr>
        <p:blipFill>
          <a:blip r:embed="rId6">
            <a:alphaModFix/>
          </a:blip>
          <a:stretch>
            <a:fillRect/>
          </a:stretch>
        </p:blipFill>
        <p:spPr>
          <a:xfrm>
            <a:off x="5111849" y="3017000"/>
            <a:ext cx="3152196" cy="189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IPFS - Directed Acyclic Graphs (DAG)</a:t>
            </a:r>
            <a:endParaRPr/>
          </a:p>
        </p:txBody>
      </p:sp>
      <p:pic>
        <p:nvPicPr>
          <p:cNvPr id="245" name="Google Shape;245;p34"/>
          <p:cNvPicPr preferRelativeResize="0"/>
          <p:nvPr/>
        </p:nvPicPr>
        <p:blipFill>
          <a:blip r:embed="rId3">
            <a:alphaModFix/>
          </a:blip>
          <a:stretch>
            <a:fillRect/>
          </a:stretch>
        </p:blipFill>
        <p:spPr>
          <a:xfrm>
            <a:off x="381000" y="982025"/>
            <a:ext cx="5677676" cy="3932875"/>
          </a:xfrm>
          <a:prstGeom prst="rect">
            <a:avLst/>
          </a:prstGeom>
          <a:noFill/>
          <a:ln>
            <a:noFill/>
          </a:ln>
        </p:spPr>
      </p:pic>
      <p:sp>
        <p:nvSpPr>
          <p:cNvPr id="246" name="Google Shape;246;p34"/>
          <p:cNvSpPr txBox="1"/>
          <p:nvPr/>
        </p:nvSpPr>
        <p:spPr>
          <a:xfrm>
            <a:off x="6180475" y="1481975"/>
            <a:ext cx="2746200" cy="1569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Directed </a:t>
            </a:r>
            <a:r>
              <a:rPr lang="en" sz="1500">
                <a:solidFill>
                  <a:schemeClr val="dk1"/>
                </a:solidFill>
                <a:latin typeface="Old Standard TT"/>
                <a:ea typeface="Old Standard TT"/>
                <a:cs typeface="Old Standard TT"/>
                <a:sym typeface="Old Standard TT"/>
              </a:rPr>
              <a:t>- Has definite direction / path</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Acyclic </a:t>
            </a:r>
            <a:r>
              <a:rPr lang="en" sz="1500">
                <a:solidFill>
                  <a:schemeClr val="dk1"/>
                </a:solidFill>
                <a:latin typeface="Old Standard TT"/>
                <a:ea typeface="Old Standard TT"/>
                <a:cs typeface="Old Standard TT"/>
                <a:sym typeface="Old Standard TT"/>
              </a:rPr>
              <a:t>- No circles, all paths are unique</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Graph </a:t>
            </a:r>
            <a:r>
              <a:rPr lang="en" sz="1500">
                <a:solidFill>
                  <a:schemeClr val="dk1"/>
                </a:solidFill>
                <a:latin typeface="Old Standard TT"/>
                <a:ea typeface="Old Standard TT"/>
                <a:cs typeface="Old Standard TT"/>
                <a:sym typeface="Old Standard TT"/>
              </a:rPr>
              <a:t>- Tree like data structure</a:t>
            </a:r>
            <a:endParaRPr sz="1500">
              <a:solidFill>
                <a:schemeClr val="dk1"/>
              </a:solidFill>
              <a:latin typeface="Old Standard TT"/>
              <a:ea typeface="Old Standard TT"/>
              <a:cs typeface="Old Standard TT"/>
              <a:sym typeface="Old Standard TT"/>
            </a:endParaRPr>
          </a:p>
        </p:txBody>
      </p:sp>
      <p:sp>
        <p:nvSpPr>
          <p:cNvPr id="247" name="Google Shape;247;p34"/>
          <p:cNvSpPr txBox="1"/>
          <p:nvPr/>
        </p:nvSpPr>
        <p:spPr>
          <a:xfrm>
            <a:off x="6223450" y="3567925"/>
            <a:ext cx="2703000" cy="738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Merkle Trees are hashed trees: CIDs!!</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Arweave - Permanent Data Storage</a:t>
            </a:r>
            <a:endParaRPr/>
          </a:p>
        </p:txBody>
      </p:sp>
      <p:pic>
        <p:nvPicPr>
          <p:cNvPr id="253" name="Google Shape;253;p35"/>
          <p:cNvPicPr preferRelativeResize="0"/>
          <p:nvPr/>
        </p:nvPicPr>
        <p:blipFill>
          <a:blip r:embed="rId3">
            <a:alphaModFix/>
          </a:blip>
          <a:stretch>
            <a:fillRect/>
          </a:stretch>
        </p:blipFill>
        <p:spPr>
          <a:xfrm>
            <a:off x="166725" y="1240537"/>
            <a:ext cx="5414801" cy="2814825"/>
          </a:xfrm>
          <a:prstGeom prst="rect">
            <a:avLst/>
          </a:prstGeom>
          <a:noFill/>
          <a:ln>
            <a:noFill/>
          </a:ln>
        </p:spPr>
      </p:pic>
      <p:sp>
        <p:nvSpPr>
          <p:cNvPr id="254" name="Google Shape;254;p35"/>
          <p:cNvSpPr txBox="1"/>
          <p:nvPr/>
        </p:nvSpPr>
        <p:spPr>
          <a:xfrm>
            <a:off x="5581525" y="1618775"/>
            <a:ext cx="3345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Users pay miners a once off fee</a:t>
            </a:r>
            <a:endParaRPr sz="1600">
              <a:solidFill>
                <a:schemeClr val="dk1"/>
              </a:solidFill>
              <a:latin typeface="Old Standard TT"/>
              <a:ea typeface="Old Standard TT"/>
              <a:cs typeface="Old Standard TT"/>
              <a:sym typeface="Old Standard TT"/>
            </a:endParaRPr>
          </a:p>
          <a:p>
            <a:pPr indent="-330200" lvl="0" marL="457200" rtl="0" algn="l">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Miners choose what information to incorporate.</a:t>
            </a:r>
            <a:endParaRPr sz="1600">
              <a:solidFill>
                <a:schemeClr val="dk1"/>
              </a:solidFill>
              <a:latin typeface="Old Standard TT"/>
              <a:ea typeface="Old Standard TT"/>
              <a:cs typeface="Old Standard TT"/>
              <a:sym typeface="Old Standard TT"/>
            </a:endParaRPr>
          </a:p>
          <a:p>
            <a:pPr indent="-330200" lvl="0" marL="457200" rtl="0" algn="l">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Proof of Access + blockhash list to prevent downloading entire ledger</a:t>
            </a:r>
            <a:endParaRPr sz="1600">
              <a:solidFill>
                <a:schemeClr val="dk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36"/>
          <p:cNvSpPr txBox="1"/>
          <p:nvPr>
            <p:ph type="title"/>
          </p:nvPr>
        </p:nvSpPr>
        <p:spPr>
          <a:xfrm>
            <a:off x="1903350" y="2330300"/>
            <a:ext cx="5337300" cy="83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NFT as Digital Twins</a:t>
            </a:r>
            <a:endParaRPr sz="2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Twin - Definition</a:t>
            </a:r>
            <a:endParaRPr/>
          </a:p>
        </p:txBody>
      </p:sp>
      <p:sp>
        <p:nvSpPr>
          <p:cNvPr id="265" name="Google Shape;265;p37"/>
          <p:cNvSpPr txBox="1"/>
          <p:nvPr>
            <p:ph idx="1" type="body"/>
          </p:nvPr>
        </p:nvSpPr>
        <p:spPr>
          <a:xfrm>
            <a:off x="245250" y="1880450"/>
            <a:ext cx="8520600" cy="15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digital twin is a digital replica of a physical object, person, system, or process, contextualized in a digital version of its environment. Digital twins can help many kinds of organizations simulate real situations and their outcomes, ultimately allowing them to make better decisions.</a:t>
            </a:r>
            <a:endParaRPr/>
          </a:p>
        </p:txBody>
      </p:sp>
      <p:sp>
        <p:nvSpPr>
          <p:cNvPr id="266" name="Google Shape;266;p37"/>
          <p:cNvSpPr txBox="1"/>
          <p:nvPr/>
        </p:nvSpPr>
        <p:spPr>
          <a:xfrm>
            <a:off x="6560425" y="3344824"/>
            <a:ext cx="26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ld Standard TT"/>
                <a:ea typeface="Old Standard TT"/>
                <a:cs typeface="Old Standard TT"/>
                <a:sym typeface="Old Standard TT"/>
                <a:hlinkClick r:id="rId3"/>
              </a:rPr>
              <a:t>McKinsey, 2024</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NFT Digital Twin for Space</a:t>
            </a:r>
            <a:endParaRPr/>
          </a:p>
        </p:txBody>
      </p:sp>
      <p:sp>
        <p:nvSpPr>
          <p:cNvPr id="272" name="Google Shape;272;p3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 the NFT</a:t>
            </a:r>
            <a:endParaRPr/>
          </a:p>
          <a:p>
            <a:pPr indent="-317500" lvl="1" marL="914400" rtl="0" algn="l">
              <a:spcBef>
                <a:spcPts val="0"/>
              </a:spcBef>
              <a:spcAft>
                <a:spcPts val="0"/>
              </a:spcAft>
              <a:buSzPts val="1400"/>
              <a:buChar char="➢"/>
            </a:pPr>
            <a:r>
              <a:rPr lang="en"/>
              <a:t>Which EIP? Does the EIP function fit purpose?</a:t>
            </a:r>
            <a:endParaRPr/>
          </a:p>
          <a:p>
            <a:pPr indent="-317500" lvl="1" marL="914400" rtl="0" algn="l">
              <a:spcBef>
                <a:spcPts val="0"/>
              </a:spcBef>
              <a:spcAft>
                <a:spcPts val="0"/>
              </a:spcAft>
              <a:buSzPts val="1400"/>
              <a:buChar char="➢"/>
            </a:pPr>
            <a:r>
              <a:rPr lang="en"/>
              <a:t>Custom functions?</a:t>
            </a:r>
            <a:endParaRPr/>
          </a:p>
          <a:p>
            <a:pPr indent="-317500" lvl="1" marL="914400" rtl="0" algn="l">
              <a:spcBef>
                <a:spcPts val="0"/>
              </a:spcBef>
              <a:spcAft>
                <a:spcPts val="0"/>
              </a:spcAft>
              <a:buSzPts val="1400"/>
              <a:buChar char="➢"/>
            </a:pPr>
            <a:r>
              <a:rPr lang="en"/>
              <a:t>Onchain vs Offchain data storage</a:t>
            </a:r>
            <a:endParaRPr/>
          </a:p>
          <a:p>
            <a:pPr indent="-342900" lvl="0" marL="457200" rtl="0" algn="l">
              <a:spcBef>
                <a:spcPts val="0"/>
              </a:spcBef>
              <a:spcAft>
                <a:spcPts val="0"/>
              </a:spcAft>
              <a:buSzPts val="1800"/>
              <a:buChar char="❖"/>
            </a:pPr>
            <a:r>
              <a:rPr lang="en"/>
              <a:t>Decide on the ledger</a:t>
            </a:r>
            <a:endParaRPr/>
          </a:p>
          <a:p>
            <a:pPr indent="-317500" lvl="1" marL="914400" rtl="0" algn="l">
              <a:spcBef>
                <a:spcPts val="0"/>
              </a:spcBef>
              <a:spcAft>
                <a:spcPts val="0"/>
              </a:spcAft>
              <a:buSzPts val="1400"/>
              <a:buChar char="➢"/>
            </a:pPr>
            <a:r>
              <a:rPr lang="en"/>
              <a:t>Space is a high trust industry, but we want collaboration</a:t>
            </a:r>
            <a:endParaRPr/>
          </a:p>
          <a:p>
            <a:pPr indent="-317500" lvl="1" marL="914400" rtl="0" algn="l">
              <a:spcBef>
                <a:spcPts val="0"/>
              </a:spcBef>
              <a:spcAft>
                <a:spcPts val="0"/>
              </a:spcAft>
              <a:buSzPts val="1400"/>
              <a:buChar char="➢"/>
            </a:pPr>
            <a:r>
              <a:rPr lang="en"/>
              <a:t>Permissioned / Permissionless / Consortium / Hybrid</a:t>
            </a:r>
            <a:endParaRPr/>
          </a:p>
          <a:p>
            <a:pPr indent="-342900" lvl="0" marL="457200" rtl="0" algn="l">
              <a:spcBef>
                <a:spcPts val="0"/>
              </a:spcBef>
              <a:spcAft>
                <a:spcPts val="0"/>
              </a:spcAft>
              <a:buSzPts val="1800"/>
              <a:buChar char="❖"/>
            </a:pPr>
            <a:r>
              <a:rPr lang="en"/>
              <a:t>What is the Tokenomics?</a:t>
            </a:r>
            <a:endParaRPr/>
          </a:p>
          <a:p>
            <a:pPr indent="-317500" lvl="1" marL="914400" rtl="0" algn="l">
              <a:spcBef>
                <a:spcPts val="0"/>
              </a:spcBef>
              <a:spcAft>
                <a:spcPts val="0"/>
              </a:spcAft>
              <a:buSzPts val="1400"/>
              <a:buChar char="➢"/>
            </a:pPr>
            <a:r>
              <a:rPr lang="en"/>
              <a:t>Your NFT should address at least one of the challenges discussed in class today</a:t>
            </a:r>
            <a:endParaRPr/>
          </a:p>
          <a:p>
            <a:pPr indent="-317500" lvl="1" marL="914400" rtl="0" algn="l">
              <a:spcBef>
                <a:spcPts val="0"/>
              </a:spcBef>
              <a:spcAft>
                <a:spcPts val="0"/>
              </a:spcAft>
              <a:buSzPts val="1400"/>
              <a:buChar char="➢"/>
            </a:pPr>
            <a:r>
              <a:rPr lang="en"/>
              <a:t>Keep it realistic - these are complex issues, even a small improvement is success.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164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 Demand aggregation</a:t>
            </a:r>
            <a:endParaRPr/>
          </a:p>
        </p:txBody>
      </p:sp>
      <p:sp>
        <p:nvSpPr>
          <p:cNvPr id="74" name="Google Shape;74;p15"/>
          <p:cNvSpPr txBox="1"/>
          <p:nvPr>
            <p:ph idx="1" type="body"/>
          </p:nvPr>
        </p:nvSpPr>
        <p:spPr>
          <a:xfrm>
            <a:off x="311700" y="980500"/>
            <a:ext cx="4917300" cy="3733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A larger company often acts as a "project manager" for smaller companies who require Space components.The orders are then aggregated together into a larger BOM (Bill of Materials). </a:t>
            </a:r>
            <a:endParaRPr/>
          </a:p>
          <a:p>
            <a:pPr indent="0" lvl="0" marL="0" rtl="0" algn="l">
              <a:spcBef>
                <a:spcPts val="1200"/>
              </a:spcBef>
              <a:spcAft>
                <a:spcPts val="0"/>
              </a:spcAft>
              <a:buNone/>
            </a:pPr>
            <a:r>
              <a:rPr lang="en"/>
              <a:t>A further step of consolidation is performed by the central procurer called "parts standardization". The project manager tries to reduce the number of different components on the BOM by combining similarly performing components together and increasing the quantity of individual components and reducing the number of line items.</a:t>
            </a:r>
            <a:endParaRPr/>
          </a:p>
          <a:p>
            <a:pPr indent="0" lvl="0" marL="0" rtl="0" algn="l">
              <a:spcBef>
                <a:spcPts val="1200"/>
              </a:spcBef>
              <a:spcAft>
                <a:spcPts val="1200"/>
              </a:spcAft>
              <a:buNone/>
            </a:pPr>
            <a:r>
              <a:rPr lang="en"/>
              <a:t>It is also advisable to group together parts testing. Testing incurs a significant cost in its setup, eg. radiation test chambers, and per unit testing fee. Some tests destroy the component so having larger batches and similar test groups is crucial in reducing cost and time of manufacture.</a:t>
            </a:r>
            <a:endParaRPr/>
          </a:p>
        </p:txBody>
      </p:sp>
      <p:pic>
        <p:nvPicPr>
          <p:cNvPr id="75" name="Google Shape;75;p15"/>
          <p:cNvPicPr preferRelativeResize="0"/>
          <p:nvPr/>
        </p:nvPicPr>
        <p:blipFill>
          <a:blip r:embed="rId3">
            <a:alphaModFix/>
          </a:blip>
          <a:stretch>
            <a:fillRect/>
          </a:stretch>
        </p:blipFill>
        <p:spPr>
          <a:xfrm>
            <a:off x="6676800" y="2125025"/>
            <a:ext cx="1169075" cy="1037575"/>
          </a:xfrm>
          <a:prstGeom prst="rect">
            <a:avLst/>
          </a:prstGeom>
          <a:noFill/>
          <a:ln>
            <a:noFill/>
          </a:ln>
        </p:spPr>
      </p:pic>
      <p:pic>
        <p:nvPicPr>
          <p:cNvPr id="76" name="Google Shape;76;p15"/>
          <p:cNvPicPr preferRelativeResize="0"/>
          <p:nvPr/>
        </p:nvPicPr>
        <p:blipFill>
          <a:blip r:embed="rId4">
            <a:alphaModFix/>
          </a:blip>
          <a:stretch>
            <a:fillRect/>
          </a:stretch>
        </p:blipFill>
        <p:spPr>
          <a:xfrm>
            <a:off x="7358075" y="1066800"/>
            <a:ext cx="1428400" cy="342325"/>
          </a:xfrm>
          <a:prstGeom prst="rect">
            <a:avLst/>
          </a:prstGeom>
          <a:noFill/>
          <a:ln>
            <a:noFill/>
          </a:ln>
        </p:spPr>
      </p:pic>
      <p:pic>
        <p:nvPicPr>
          <p:cNvPr id="77" name="Google Shape;77;p15"/>
          <p:cNvPicPr preferRelativeResize="0"/>
          <p:nvPr/>
        </p:nvPicPr>
        <p:blipFill>
          <a:blip r:embed="rId5">
            <a:alphaModFix/>
          </a:blip>
          <a:stretch>
            <a:fillRect/>
          </a:stretch>
        </p:blipFill>
        <p:spPr>
          <a:xfrm>
            <a:off x="5533800" y="876600"/>
            <a:ext cx="1234675" cy="734925"/>
          </a:xfrm>
          <a:prstGeom prst="rect">
            <a:avLst/>
          </a:prstGeom>
          <a:noFill/>
          <a:ln>
            <a:noFill/>
          </a:ln>
        </p:spPr>
      </p:pic>
      <p:cxnSp>
        <p:nvCxnSpPr>
          <p:cNvPr id="78" name="Google Shape;78;p15"/>
          <p:cNvCxnSpPr>
            <a:stCxn id="77" idx="2"/>
          </p:cNvCxnSpPr>
          <p:nvPr/>
        </p:nvCxnSpPr>
        <p:spPr>
          <a:xfrm>
            <a:off x="6151138" y="1611525"/>
            <a:ext cx="685200" cy="702600"/>
          </a:xfrm>
          <a:prstGeom prst="straightConnector1">
            <a:avLst/>
          </a:prstGeom>
          <a:noFill/>
          <a:ln cap="flat" cmpd="sng" w="9525">
            <a:solidFill>
              <a:schemeClr val="dk2"/>
            </a:solidFill>
            <a:prstDash val="solid"/>
            <a:round/>
            <a:headEnd len="med" w="med" type="none"/>
            <a:tailEnd len="med" w="med" type="triangle"/>
          </a:ln>
        </p:spPr>
      </p:cxnSp>
      <p:cxnSp>
        <p:nvCxnSpPr>
          <p:cNvPr id="79" name="Google Shape;79;p15"/>
          <p:cNvCxnSpPr/>
          <p:nvPr/>
        </p:nvCxnSpPr>
        <p:spPr>
          <a:xfrm flipH="1">
            <a:off x="7574275" y="1485325"/>
            <a:ext cx="802800" cy="808800"/>
          </a:xfrm>
          <a:prstGeom prst="straightConnector1">
            <a:avLst/>
          </a:prstGeom>
          <a:noFill/>
          <a:ln cap="flat" cmpd="sng" w="9525">
            <a:solidFill>
              <a:schemeClr val="dk2"/>
            </a:solidFill>
            <a:prstDash val="solid"/>
            <a:round/>
            <a:headEnd len="med" w="med" type="none"/>
            <a:tailEnd len="med" w="med" type="triangle"/>
          </a:ln>
        </p:spPr>
      </p:cxnSp>
      <p:sp>
        <p:nvSpPr>
          <p:cNvPr id="80" name="Google Shape;80;p15"/>
          <p:cNvSpPr txBox="1"/>
          <p:nvPr/>
        </p:nvSpPr>
        <p:spPr>
          <a:xfrm>
            <a:off x="7169600" y="1535325"/>
            <a:ext cx="1774200" cy="6465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PCB - Parts Control Board</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JD - Justification Document</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PCN - Parts Change Notice</a:t>
            </a:r>
            <a:endParaRPr sz="1000">
              <a:solidFill>
                <a:schemeClr val="dk1"/>
              </a:solidFill>
              <a:latin typeface="Old Standard TT"/>
              <a:ea typeface="Old Standard TT"/>
              <a:cs typeface="Old Standard TT"/>
              <a:sym typeface="Old Standard TT"/>
            </a:endParaRPr>
          </a:p>
        </p:txBody>
      </p:sp>
      <p:pic>
        <p:nvPicPr>
          <p:cNvPr id="81" name="Google Shape;81;p15"/>
          <p:cNvPicPr preferRelativeResize="0"/>
          <p:nvPr/>
        </p:nvPicPr>
        <p:blipFill>
          <a:blip r:embed="rId6">
            <a:alphaModFix/>
          </a:blip>
          <a:stretch>
            <a:fillRect/>
          </a:stretch>
        </p:blipFill>
        <p:spPr>
          <a:xfrm>
            <a:off x="6905400" y="3996700"/>
            <a:ext cx="1954899" cy="863426"/>
          </a:xfrm>
          <a:prstGeom prst="rect">
            <a:avLst/>
          </a:prstGeom>
          <a:noFill/>
          <a:ln>
            <a:noFill/>
          </a:ln>
        </p:spPr>
      </p:pic>
      <p:cxnSp>
        <p:nvCxnSpPr>
          <p:cNvPr id="82" name="Google Shape;82;p15"/>
          <p:cNvCxnSpPr>
            <a:endCxn id="83" idx="0"/>
          </p:cNvCxnSpPr>
          <p:nvPr/>
        </p:nvCxnSpPr>
        <p:spPr>
          <a:xfrm flipH="1">
            <a:off x="6074000" y="3162500"/>
            <a:ext cx="958800" cy="777900"/>
          </a:xfrm>
          <a:prstGeom prst="straightConnector1">
            <a:avLst/>
          </a:prstGeom>
          <a:noFill/>
          <a:ln cap="flat" cmpd="sng" w="9525">
            <a:solidFill>
              <a:schemeClr val="dk2"/>
            </a:solidFill>
            <a:prstDash val="solid"/>
            <a:round/>
            <a:headEnd len="med" w="med" type="none"/>
            <a:tailEnd len="med" w="med" type="triangle"/>
          </a:ln>
        </p:spPr>
      </p:cxnSp>
      <p:sp>
        <p:nvSpPr>
          <p:cNvPr id="84" name="Google Shape;84;p15"/>
          <p:cNvSpPr txBox="1"/>
          <p:nvPr/>
        </p:nvSpPr>
        <p:spPr>
          <a:xfrm>
            <a:off x="7643475" y="2468775"/>
            <a:ext cx="129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SAP for order tracking</a:t>
            </a:r>
            <a:endParaRPr sz="1200">
              <a:solidFill>
                <a:schemeClr val="dk1"/>
              </a:solidFill>
              <a:latin typeface="Old Standard TT"/>
              <a:ea typeface="Old Standard TT"/>
              <a:cs typeface="Old Standard TT"/>
              <a:sym typeface="Old Standard TT"/>
            </a:endParaRPr>
          </a:p>
        </p:txBody>
      </p:sp>
      <p:sp>
        <p:nvSpPr>
          <p:cNvPr id="83" name="Google Shape;83;p15"/>
          <p:cNvSpPr txBox="1"/>
          <p:nvPr/>
        </p:nvSpPr>
        <p:spPr>
          <a:xfrm>
            <a:off x="5359850" y="3940400"/>
            <a:ext cx="1428300" cy="98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Third party design studios or test houses for additional needs</a:t>
            </a:r>
            <a:endParaRPr sz="1300">
              <a:solidFill>
                <a:schemeClr val="dk1"/>
              </a:solidFill>
              <a:latin typeface="Old Standard TT"/>
              <a:ea typeface="Old Standard TT"/>
              <a:cs typeface="Old Standard TT"/>
              <a:sym typeface="Old Standard TT"/>
            </a:endParaRPr>
          </a:p>
        </p:txBody>
      </p:sp>
      <p:cxnSp>
        <p:nvCxnSpPr>
          <p:cNvPr id="85" name="Google Shape;85;p15"/>
          <p:cNvCxnSpPr>
            <a:stCxn id="75" idx="2"/>
            <a:endCxn id="81" idx="0"/>
          </p:cNvCxnSpPr>
          <p:nvPr/>
        </p:nvCxnSpPr>
        <p:spPr>
          <a:xfrm>
            <a:off x="7261338" y="3162600"/>
            <a:ext cx="621600" cy="83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Blockchain driven improvement</a:t>
            </a:r>
            <a:endParaRPr/>
          </a:p>
        </p:txBody>
      </p:sp>
      <p:sp>
        <p:nvSpPr>
          <p:cNvPr id="91" name="Google Shape;91;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t>Potential: </a:t>
            </a:r>
            <a:endParaRPr b="1"/>
          </a:p>
          <a:p>
            <a:pPr indent="0" lvl="0" marL="0" rtl="0" algn="l">
              <a:spcBef>
                <a:spcPts val="1200"/>
              </a:spcBef>
              <a:spcAft>
                <a:spcPts val="0"/>
              </a:spcAft>
              <a:buNone/>
            </a:pPr>
            <a:r>
              <a:rPr lang="en"/>
              <a:t>Blockchain have the ability to allow anyone to participate. More space companies mean better pooling capabilities.</a:t>
            </a:r>
            <a:endParaRPr/>
          </a:p>
          <a:p>
            <a:pPr indent="0" lvl="0" marL="0" rtl="0" algn="l">
              <a:spcBef>
                <a:spcPts val="1200"/>
              </a:spcBef>
              <a:spcAft>
                <a:spcPts val="0"/>
              </a:spcAft>
              <a:buNone/>
            </a:pPr>
            <a:r>
              <a:rPr lang="en"/>
              <a:t>It is also possible to pool financial resources for testing or acquisition of custom components. Smart contracts may list campaigns and execute automatically when conditions are met. Eg. Component type, tests to be performed and target financing reached.</a:t>
            </a:r>
            <a:endParaRPr/>
          </a:p>
          <a:p>
            <a:pPr indent="0" lvl="0" marL="0" rtl="0" algn="l">
              <a:spcBef>
                <a:spcPts val="1200"/>
              </a:spcBef>
              <a:spcAft>
                <a:spcPts val="0"/>
              </a:spcAft>
              <a:buNone/>
            </a:pPr>
            <a:r>
              <a:t/>
            </a:r>
            <a:endParaRPr sz="388"/>
          </a:p>
          <a:p>
            <a:pPr indent="0" lvl="0" marL="0" rtl="0" algn="l">
              <a:spcBef>
                <a:spcPts val="1200"/>
              </a:spcBef>
              <a:spcAft>
                <a:spcPts val="0"/>
              </a:spcAft>
              <a:buNone/>
            </a:pPr>
            <a:r>
              <a:rPr b="1" lang="en"/>
              <a:t>Hinderance:</a:t>
            </a:r>
            <a:endParaRPr b="1"/>
          </a:p>
          <a:p>
            <a:pPr indent="0" lvl="0" marL="0" rtl="0" algn="l">
              <a:spcBef>
                <a:spcPts val="1200"/>
              </a:spcBef>
              <a:spcAft>
                <a:spcPts val="0"/>
              </a:spcAft>
              <a:buNone/>
            </a:pPr>
            <a:r>
              <a:rPr lang="en"/>
              <a:t>How to vet growing number of participants?</a:t>
            </a:r>
            <a:endParaRPr/>
          </a:p>
          <a:p>
            <a:pPr indent="0" lvl="0" marL="0" rtl="0" algn="l">
              <a:spcBef>
                <a:spcPts val="1200"/>
              </a:spcBef>
              <a:spcAft>
                <a:spcPts val="1200"/>
              </a:spcAft>
              <a:buNone/>
            </a:pPr>
            <a:r>
              <a:rPr lang="en"/>
              <a:t>Possibility of IP leaks when sharing BOMs?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Challenge 2 - Documentation scarcity</a:t>
            </a:r>
            <a:endParaRPr sz="2400"/>
          </a:p>
        </p:txBody>
      </p:sp>
      <p:sp>
        <p:nvSpPr>
          <p:cNvPr id="97" name="Google Shape;97;p17"/>
          <p:cNvSpPr txBox="1"/>
          <p:nvPr>
            <p:ph idx="1" type="body"/>
          </p:nvPr>
        </p:nvSpPr>
        <p:spPr>
          <a:xfrm>
            <a:off x="247057" y="941294"/>
            <a:ext cx="5000700" cy="371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 COTS components for space makes up for &lt;</a:t>
            </a:r>
            <a:r>
              <a:rPr b="1" lang="en"/>
              <a:t>0.1%</a:t>
            </a:r>
            <a:r>
              <a:rPr lang="en"/>
              <a:t> demand of the semiconductor market. As is in Challenge 1, difficult to gain manufacturer information and cooperation.</a:t>
            </a:r>
            <a:endParaRPr/>
          </a:p>
          <a:p>
            <a:pPr indent="0" lvl="0" marL="0" rtl="0" algn="l">
              <a:spcBef>
                <a:spcPts val="1200"/>
              </a:spcBef>
              <a:spcAft>
                <a:spcPts val="0"/>
              </a:spcAft>
              <a:buClr>
                <a:schemeClr val="dk1"/>
              </a:buClr>
              <a:buSzPct val="61111"/>
              <a:buFont typeface="Arial"/>
              <a:buNone/>
            </a:pPr>
            <a:r>
              <a:rPr lang="en"/>
              <a:t>- Space agencies cannot acquire any data about the component. Only what is available publicly.</a:t>
            </a:r>
            <a:endParaRPr/>
          </a:p>
          <a:p>
            <a:pPr indent="0" lvl="0" marL="0" rtl="0" algn="l">
              <a:spcBef>
                <a:spcPts val="1200"/>
              </a:spcBef>
              <a:spcAft>
                <a:spcPts val="0"/>
              </a:spcAft>
              <a:buNone/>
            </a:pPr>
            <a:r>
              <a:rPr lang="en"/>
              <a:t>- Only Automotive, Healthcare and Governmental COTS have established certifications like AEC-Q, JEDEC, providing any reliability indicators.</a:t>
            </a:r>
            <a:endParaRPr/>
          </a:p>
          <a:p>
            <a:pPr indent="0" lvl="0" marL="0" rtl="0" algn="l">
              <a:spcBef>
                <a:spcPts val="1200"/>
              </a:spcBef>
              <a:spcAft>
                <a:spcPts val="0"/>
              </a:spcAft>
              <a:buNone/>
            </a:pPr>
            <a:r>
              <a:rPr lang="en"/>
              <a:t>- No connection to the automotive industry to ask for PPAP.</a:t>
            </a:r>
            <a:endParaRPr/>
          </a:p>
          <a:p>
            <a:pPr indent="0" lvl="0" marL="0" rtl="0" algn="l">
              <a:spcBef>
                <a:spcPts val="1200"/>
              </a:spcBef>
              <a:spcAft>
                <a:spcPts val="0"/>
              </a:spcAft>
              <a:buNone/>
            </a:pPr>
            <a:r>
              <a:rPr lang="en"/>
              <a:t>- EEE components designated for commercial use does not need radiation testing.</a:t>
            </a:r>
            <a:endParaRPr/>
          </a:p>
          <a:p>
            <a:pPr indent="0" lvl="0" marL="0" rtl="0" algn="l">
              <a:spcBef>
                <a:spcPts val="1200"/>
              </a:spcBef>
              <a:spcAft>
                <a:spcPts val="1200"/>
              </a:spcAft>
              <a:buNone/>
            </a:pPr>
            <a:r>
              <a:rPr lang="en"/>
              <a:t>- Space agencies cannot obligate manufacturers to perform specific tests or inspect the manufacturing process on site.</a:t>
            </a:r>
            <a:endParaRPr/>
          </a:p>
        </p:txBody>
      </p:sp>
      <p:pic>
        <p:nvPicPr>
          <p:cNvPr id="98" name="Google Shape;98;p17"/>
          <p:cNvPicPr preferRelativeResize="0"/>
          <p:nvPr/>
        </p:nvPicPr>
        <p:blipFill>
          <a:blip r:embed="rId3">
            <a:alphaModFix/>
          </a:blip>
          <a:stretch>
            <a:fillRect/>
          </a:stretch>
        </p:blipFill>
        <p:spPr>
          <a:xfrm>
            <a:off x="5471650" y="1089500"/>
            <a:ext cx="3360650" cy="3373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 EEE-component database in comparison</a:t>
            </a:r>
            <a:endParaRPr/>
          </a:p>
        </p:txBody>
      </p:sp>
      <p:graphicFrame>
        <p:nvGraphicFramePr>
          <p:cNvPr id="104" name="Google Shape;104;p18"/>
          <p:cNvGraphicFramePr/>
          <p:nvPr/>
        </p:nvGraphicFramePr>
        <p:xfrm>
          <a:off x="318175" y="743600"/>
          <a:ext cx="3000000" cy="3000000"/>
        </p:xfrm>
        <a:graphic>
          <a:graphicData uri="http://schemas.openxmlformats.org/drawingml/2006/table">
            <a:tbl>
              <a:tblPr>
                <a:noFill/>
                <a:tableStyleId>{7C6A77BB-2A0A-4DC9-ADF8-FD04292C9533}</a:tableStyleId>
              </a:tblPr>
              <a:tblGrid>
                <a:gridCol w="1795475"/>
                <a:gridCol w="2571700"/>
                <a:gridCol w="2005475"/>
                <a:gridCol w="2291975"/>
              </a:tblGrid>
              <a:tr h="439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PMPedia</a:t>
                      </a:r>
                      <a:endParaRPr b="1"/>
                    </a:p>
                  </a:txBody>
                  <a:tcPr marT="91425" marB="91425" marR="91425" marL="91425"/>
                </a:tc>
                <a:tc>
                  <a:txBody>
                    <a:bodyPr/>
                    <a:lstStyle/>
                    <a:p>
                      <a:pPr indent="0" lvl="0" marL="0" rtl="0" algn="ctr">
                        <a:spcBef>
                          <a:spcPts val="0"/>
                        </a:spcBef>
                        <a:spcAft>
                          <a:spcPts val="0"/>
                        </a:spcAft>
                        <a:buNone/>
                      </a:pPr>
                      <a:r>
                        <a:rPr b="1" lang="en"/>
                        <a:t>ESARAD</a:t>
                      </a:r>
                      <a:endParaRPr b="1"/>
                    </a:p>
                  </a:txBody>
                  <a:tcPr marT="91425" marB="91425" marR="91425" marL="91425"/>
                </a:tc>
                <a:tc>
                  <a:txBody>
                    <a:bodyPr/>
                    <a:lstStyle/>
                    <a:p>
                      <a:pPr indent="0" lvl="0" marL="0" rtl="0" algn="ctr">
                        <a:spcBef>
                          <a:spcPts val="0"/>
                        </a:spcBef>
                        <a:spcAft>
                          <a:spcPts val="0"/>
                        </a:spcAft>
                        <a:buNone/>
                      </a:pPr>
                      <a:r>
                        <a:rPr b="1" lang="en"/>
                        <a:t>ALTER DoEET</a:t>
                      </a:r>
                      <a:endParaRPr b="1"/>
                    </a:p>
                  </a:txBody>
                  <a:tcPr marT="91425" marB="91425" marR="91425" marL="91425"/>
                </a:tc>
              </a:tr>
              <a:tr h="439075">
                <a:tc>
                  <a:txBody>
                    <a:bodyPr/>
                    <a:lstStyle/>
                    <a:p>
                      <a:pPr indent="0" lvl="0" marL="0" rtl="0" algn="l">
                        <a:spcBef>
                          <a:spcPts val="0"/>
                        </a:spcBef>
                        <a:spcAft>
                          <a:spcPts val="0"/>
                        </a:spcAft>
                        <a:buNone/>
                      </a:pPr>
                      <a:r>
                        <a:rPr b="1" lang="en"/>
                        <a:t>Administrator</a:t>
                      </a:r>
                      <a:endParaRPr b="1"/>
                    </a:p>
                  </a:txBody>
                  <a:tcPr marT="91425" marB="91425" marR="91425" marL="91425"/>
                </a:tc>
                <a:tc>
                  <a:txBody>
                    <a:bodyPr/>
                    <a:lstStyle/>
                    <a:p>
                      <a:pPr indent="0" lvl="0" marL="0" rtl="0" algn="ctr">
                        <a:spcBef>
                          <a:spcPts val="0"/>
                        </a:spcBef>
                        <a:spcAft>
                          <a:spcPts val="0"/>
                        </a:spcAft>
                        <a:buNone/>
                      </a:pPr>
                      <a:r>
                        <a:rPr lang="en" sz="1300"/>
                        <a:t>University of Colorado</a:t>
                      </a:r>
                      <a:endParaRPr sz="1300"/>
                    </a:p>
                  </a:txBody>
                  <a:tcPr marT="91425" marB="91425" marR="91425" marL="91425"/>
                </a:tc>
                <a:tc>
                  <a:txBody>
                    <a:bodyPr/>
                    <a:lstStyle/>
                    <a:p>
                      <a:pPr indent="0" lvl="0" marL="0" rtl="0" algn="ctr">
                        <a:spcBef>
                          <a:spcPts val="0"/>
                        </a:spcBef>
                        <a:spcAft>
                          <a:spcPts val="0"/>
                        </a:spcAft>
                        <a:buNone/>
                      </a:pPr>
                      <a:r>
                        <a:rPr lang="en" sz="1300"/>
                        <a:t>ESA</a:t>
                      </a:r>
                      <a:endParaRPr sz="1300"/>
                    </a:p>
                  </a:txBody>
                  <a:tcPr marT="91425" marB="91425" marR="91425" marL="91425"/>
                </a:tc>
                <a:tc>
                  <a:txBody>
                    <a:bodyPr/>
                    <a:lstStyle/>
                    <a:p>
                      <a:pPr indent="0" lvl="0" marL="0" rtl="0" algn="ctr">
                        <a:spcBef>
                          <a:spcPts val="0"/>
                        </a:spcBef>
                        <a:spcAft>
                          <a:spcPts val="0"/>
                        </a:spcAft>
                        <a:buNone/>
                      </a:pPr>
                      <a:r>
                        <a:rPr lang="en" sz="1300"/>
                        <a:t>ALTER Technologies</a:t>
                      </a:r>
                      <a:endParaRPr sz="1300"/>
                    </a:p>
                  </a:txBody>
                  <a:tcPr marT="91425" marB="91425" marR="91425" marL="91425"/>
                </a:tc>
              </a:tr>
              <a:tr h="439075">
                <a:tc>
                  <a:txBody>
                    <a:bodyPr/>
                    <a:lstStyle/>
                    <a:p>
                      <a:pPr indent="0" lvl="0" marL="0" rtl="0" algn="l">
                        <a:spcBef>
                          <a:spcPts val="0"/>
                        </a:spcBef>
                        <a:spcAft>
                          <a:spcPts val="0"/>
                        </a:spcAft>
                        <a:buNone/>
                      </a:pPr>
                      <a:r>
                        <a:rPr b="1" lang="en"/>
                        <a:t>Purpose</a:t>
                      </a:r>
                      <a:endParaRPr b="1"/>
                    </a:p>
                  </a:txBody>
                  <a:tcPr marT="91425" marB="91425" marR="91425" marL="91425"/>
                </a:tc>
                <a:tc>
                  <a:txBody>
                    <a:bodyPr/>
                    <a:lstStyle/>
                    <a:p>
                      <a:pPr indent="0" lvl="0" marL="0" rtl="0" algn="ctr">
                        <a:spcBef>
                          <a:spcPts val="0"/>
                        </a:spcBef>
                        <a:spcAft>
                          <a:spcPts val="0"/>
                        </a:spcAft>
                        <a:buNone/>
                      </a:pPr>
                      <a:r>
                        <a:rPr lang="en" sz="1300"/>
                        <a:t>Offer COTS alternatives</a:t>
                      </a:r>
                      <a:endParaRPr sz="1300"/>
                    </a:p>
                    <a:p>
                      <a:pPr indent="0" lvl="0" marL="0" rtl="0" algn="ctr">
                        <a:spcBef>
                          <a:spcPts val="0"/>
                        </a:spcBef>
                        <a:spcAft>
                          <a:spcPts val="0"/>
                        </a:spcAft>
                        <a:buNone/>
                      </a:pPr>
                      <a:r>
                        <a:rPr lang="en" sz="1300"/>
                        <a:t>Encourage knowledge sharing</a:t>
                      </a:r>
                      <a:endParaRPr sz="1300"/>
                    </a:p>
                  </a:txBody>
                  <a:tcPr marT="91425" marB="91425" marR="91425" marL="91425"/>
                </a:tc>
                <a:tc>
                  <a:txBody>
                    <a:bodyPr/>
                    <a:lstStyle/>
                    <a:p>
                      <a:pPr indent="0" lvl="0" marL="0" rtl="0" algn="ctr">
                        <a:spcBef>
                          <a:spcPts val="0"/>
                        </a:spcBef>
                        <a:spcAft>
                          <a:spcPts val="0"/>
                        </a:spcAft>
                        <a:buNone/>
                      </a:pPr>
                      <a:r>
                        <a:rPr lang="en" sz="1300"/>
                        <a:t>Provide high quality radiation data</a:t>
                      </a:r>
                      <a:endParaRPr sz="1300"/>
                    </a:p>
                  </a:txBody>
                  <a:tcPr marT="91425" marB="91425" marR="91425" marL="91425"/>
                </a:tc>
                <a:tc>
                  <a:txBody>
                    <a:bodyPr/>
                    <a:lstStyle/>
                    <a:p>
                      <a:pPr indent="0" lvl="0" marL="0" rtl="0" algn="ctr">
                        <a:spcBef>
                          <a:spcPts val="0"/>
                        </a:spcBef>
                        <a:spcAft>
                          <a:spcPts val="0"/>
                        </a:spcAft>
                        <a:buNone/>
                      </a:pPr>
                      <a:r>
                        <a:rPr lang="en" sz="1300"/>
                        <a:t>Increase revenue of components and services</a:t>
                      </a:r>
                      <a:endParaRPr sz="1300"/>
                    </a:p>
                  </a:txBody>
                  <a:tcPr marT="91425" marB="91425" marR="91425" marL="91425"/>
                </a:tc>
              </a:tr>
              <a:tr h="439075">
                <a:tc>
                  <a:txBody>
                    <a:bodyPr/>
                    <a:lstStyle/>
                    <a:p>
                      <a:pPr indent="0" lvl="0" marL="0" rtl="0" algn="l">
                        <a:spcBef>
                          <a:spcPts val="0"/>
                        </a:spcBef>
                        <a:spcAft>
                          <a:spcPts val="0"/>
                        </a:spcAft>
                        <a:buNone/>
                      </a:pPr>
                      <a:r>
                        <a:rPr b="1" lang="en"/>
                        <a:t>Accessibility</a:t>
                      </a:r>
                      <a:endParaRPr b="1"/>
                    </a:p>
                  </a:txBody>
                  <a:tcPr marT="91425" marB="91425" marR="91425" marL="91425"/>
                </a:tc>
                <a:tc>
                  <a:txBody>
                    <a:bodyPr/>
                    <a:lstStyle/>
                    <a:p>
                      <a:pPr indent="0" lvl="0" marL="0" rtl="0" algn="ctr">
                        <a:spcBef>
                          <a:spcPts val="0"/>
                        </a:spcBef>
                        <a:spcAft>
                          <a:spcPts val="0"/>
                        </a:spcAft>
                        <a:buNone/>
                      </a:pPr>
                      <a:r>
                        <a:rPr lang="en" sz="1300"/>
                        <a:t>Public</a:t>
                      </a:r>
                      <a:endParaRPr sz="1300"/>
                    </a:p>
                  </a:txBody>
                  <a:tcPr marT="91425" marB="91425" marR="91425" marL="91425"/>
                </a:tc>
                <a:tc>
                  <a:txBody>
                    <a:bodyPr/>
                    <a:lstStyle/>
                    <a:p>
                      <a:pPr indent="0" lvl="0" marL="0" rtl="0" algn="ctr">
                        <a:spcBef>
                          <a:spcPts val="0"/>
                        </a:spcBef>
                        <a:spcAft>
                          <a:spcPts val="0"/>
                        </a:spcAft>
                        <a:buNone/>
                      </a:pPr>
                      <a:r>
                        <a:rPr lang="en" sz="1300"/>
                        <a:t>Admin approval</a:t>
                      </a:r>
                      <a:endParaRPr sz="1300"/>
                    </a:p>
                  </a:txBody>
                  <a:tcPr marT="91425" marB="91425" marR="91425" marL="91425"/>
                </a:tc>
                <a:tc>
                  <a:txBody>
                    <a:bodyPr/>
                    <a:lstStyle/>
                    <a:p>
                      <a:pPr indent="0" lvl="0" marL="0" rtl="0" algn="ctr">
                        <a:spcBef>
                          <a:spcPts val="0"/>
                        </a:spcBef>
                        <a:spcAft>
                          <a:spcPts val="0"/>
                        </a:spcAft>
                        <a:buNone/>
                      </a:pPr>
                      <a:r>
                        <a:rPr lang="en" sz="1300"/>
                        <a:t>DoEET Client</a:t>
                      </a:r>
                      <a:endParaRPr sz="1300"/>
                    </a:p>
                  </a:txBody>
                  <a:tcPr marT="91425" marB="91425" marR="91425" marL="91425"/>
                </a:tc>
              </a:tr>
              <a:tr h="439075">
                <a:tc>
                  <a:txBody>
                    <a:bodyPr/>
                    <a:lstStyle/>
                    <a:p>
                      <a:pPr indent="0" lvl="0" marL="0" rtl="0" algn="l">
                        <a:spcBef>
                          <a:spcPts val="0"/>
                        </a:spcBef>
                        <a:spcAft>
                          <a:spcPts val="0"/>
                        </a:spcAft>
                        <a:buNone/>
                      </a:pPr>
                      <a:r>
                        <a:rPr b="1" lang="en"/>
                        <a:t># of Components</a:t>
                      </a:r>
                      <a:endParaRPr b="1"/>
                    </a:p>
                  </a:txBody>
                  <a:tcPr marT="91425" marB="91425" marR="91425" marL="91425"/>
                </a:tc>
                <a:tc>
                  <a:txBody>
                    <a:bodyPr/>
                    <a:lstStyle/>
                    <a:p>
                      <a:pPr indent="0" lvl="0" marL="0" rtl="0" algn="ctr">
                        <a:spcBef>
                          <a:spcPts val="0"/>
                        </a:spcBef>
                        <a:spcAft>
                          <a:spcPts val="0"/>
                        </a:spcAft>
                        <a:buNone/>
                      </a:pPr>
                      <a:r>
                        <a:rPr lang="en" sz="1300"/>
                        <a:t>775 (COTS only)</a:t>
                      </a:r>
                      <a:endParaRPr sz="1300"/>
                    </a:p>
                  </a:txBody>
                  <a:tcPr marT="91425" marB="91425" marR="91425" marL="91425"/>
                </a:tc>
                <a:tc>
                  <a:txBody>
                    <a:bodyPr/>
                    <a:lstStyle/>
                    <a:p>
                      <a:pPr indent="0" lvl="0" marL="0" rtl="0" algn="ctr">
                        <a:spcBef>
                          <a:spcPts val="0"/>
                        </a:spcBef>
                        <a:spcAft>
                          <a:spcPts val="0"/>
                        </a:spcAft>
                        <a:buNone/>
                      </a:pPr>
                      <a:r>
                        <a:rPr lang="en" sz="1300"/>
                        <a:t>314 </a:t>
                      </a:r>
                      <a:r>
                        <a:rPr lang="en" sz="1300">
                          <a:solidFill>
                            <a:schemeClr val="dk1"/>
                          </a:solidFill>
                        </a:rPr>
                        <a:t>(HiRel + COTS)</a:t>
                      </a:r>
                      <a:endParaRPr sz="1300"/>
                    </a:p>
                  </a:txBody>
                  <a:tcPr marT="91425" marB="91425" marR="91425" marL="91425"/>
                </a:tc>
                <a:tc>
                  <a:txBody>
                    <a:bodyPr/>
                    <a:lstStyle/>
                    <a:p>
                      <a:pPr indent="0" lvl="0" marL="0" rtl="0" algn="ctr">
                        <a:spcBef>
                          <a:spcPts val="0"/>
                        </a:spcBef>
                        <a:spcAft>
                          <a:spcPts val="0"/>
                        </a:spcAft>
                        <a:buNone/>
                      </a:pPr>
                      <a:r>
                        <a:rPr lang="en" sz="1300"/>
                        <a:t>44,878 (HiRel + COTS)</a:t>
                      </a:r>
                      <a:endParaRPr sz="1300"/>
                    </a:p>
                  </a:txBody>
                  <a:tcPr marT="91425" marB="91425" marR="91425" marL="91425"/>
                </a:tc>
              </a:tr>
              <a:tr h="439075">
                <a:tc>
                  <a:txBody>
                    <a:bodyPr/>
                    <a:lstStyle/>
                    <a:p>
                      <a:pPr indent="0" lvl="0" marL="0" rtl="0" algn="l">
                        <a:spcBef>
                          <a:spcPts val="0"/>
                        </a:spcBef>
                        <a:spcAft>
                          <a:spcPts val="0"/>
                        </a:spcAft>
                        <a:buNone/>
                      </a:pPr>
                      <a:r>
                        <a:rPr b="1" lang="en"/>
                        <a:t>Data Source</a:t>
                      </a:r>
                      <a:endParaRPr b="1"/>
                    </a:p>
                  </a:txBody>
                  <a:tcPr marT="91425" marB="91425" marR="91425" marL="91425"/>
                </a:tc>
                <a:tc>
                  <a:txBody>
                    <a:bodyPr/>
                    <a:lstStyle/>
                    <a:p>
                      <a:pPr indent="0" lvl="0" marL="0" rtl="0" algn="ctr">
                        <a:spcBef>
                          <a:spcPts val="0"/>
                        </a:spcBef>
                        <a:spcAft>
                          <a:spcPts val="0"/>
                        </a:spcAft>
                        <a:buNone/>
                      </a:pPr>
                      <a:r>
                        <a:rPr lang="en" sz="1300"/>
                        <a:t>Mostly US </a:t>
                      </a:r>
                      <a:endParaRPr sz="1300"/>
                    </a:p>
                    <a:p>
                      <a:pPr indent="0" lvl="0" marL="0" rtl="0" algn="ctr">
                        <a:spcBef>
                          <a:spcPts val="0"/>
                        </a:spcBef>
                        <a:spcAft>
                          <a:spcPts val="0"/>
                        </a:spcAft>
                        <a:buNone/>
                      </a:pPr>
                      <a:r>
                        <a:rPr lang="en" sz="1300"/>
                        <a:t>True open source</a:t>
                      </a:r>
                      <a:endParaRPr sz="1300"/>
                    </a:p>
                  </a:txBody>
                  <a:tcPr marT="91425" marB="91425" marR="91425" marL="91425"/>
                </a:tc>
                <a:tc>
                  <a:txBody>
                    <a:bodyPr/>
                    <a:lstStyle/>
                    <a:p>
                      <a:pPr indent="0" lvl="0" marL="0" rtl="0" algn="ctr">
                        <a:spcBef>
                          <a:spcPts val="0"/>
                        </a:spcBef>
                        <a:spcAft>
                          <a:spcPts val="0"/>
                        </a:spcAft>
                        <a:buNone/>
                      </a:pPr>
                      <a:r>
                        <a:rPr lang="en" sz="1300"/>
                        <a:t>European limited</a:t>
                      </a:r>
                      <a:endParaRPr sz="1300"/>
                    </a:p>
                  </a:txBody>
                  <a:tcPr marT="91425" marB="91425" marR="91425" marL="91425"/>
                </a:tc>
                <a:tc>
                  <a:txBody>
                    <a:bodyPr/>
                    <a:lstStyle/>
                    <a:p>
                      <a:pPr indent="0" lvl="0" marL="0" rtl="0" algn="ctr">
                        <a:spcBef>
                          <a:spcPts val="0"/>
                        </a:spcBef>
                        <a:spcAft>
                          <a:spcPts val="0"/>
                        </a:spcAft>
                        <a:buNone/>
                      </a:pPr>
                      <a:r>
                        <a:rPr lang="en" sz="1300"/>
                        <a:t>International</a:t>
                      </a:r>
                      <a:endParaRPr sz="1300"/>
                    </a:p>
                  </a:txBody>
                  <a:tcPr marT="91425" marB="91425" marR="91425" marL="91425"/>
                </a:tc>
              </a:tr>
              <a:tr h="439075">
                <a:tc>
                  <a:txBody>
                    <a:bodyPr/>
                    <a:lstStyle/>
                    <a:p>
                      <a:pPr indent="0" lvl="0" marL="0" rtl="0" algn="l">
                        <a:spcBef>
                          <a:spcPts val="0"/>
                        </a:spcBef>
                        <a:spcAft>
                          <a:spcPts val="0"/>
                        </a:spcAft>
                        <a:buNone/>
                      </a:pPr>
                      <a:r>
                        <a:rPr b="1" lang="en"/>
                        <a:t>Data Quality</a:t>
                      </a:r>
                      <a:endParaRPr b="1"/>
                    </a:p>
                  </a:txBody>
                  <a:tcPr marT="91425" marB="91425" marR="91425" marL="91425"/>
                </a:tc>
                <a:tc>
                  <a:txBody>
                    <a:bodyPr/>
                    <a:lstStyle/>
                    <a:p>
                      <a:pPr indent="0" lvl="0" marL="0" rtl="0" algn="ctr">
                        <a:spcBef>
                          <a:spcPts val="0"/>
                        </a:spcBef>
                        <a:spcAft>
                          <a:spcPts val="0"/>
                        </a:spcAft>
                        <a:buNone/>
                      </a:pPr>
                      <a:r>
                        <a:rPr lang="en" sz="1300"/>
                        <a:t>Unmaintained, lack manpower</a:t>
                      </a:r>
                      <a:endParaRPr sz="1300"/>
                    </a:p>
                  </a:txBody>
                  <a:tcPr marT="91425" marB="91425" marR="91425" marL="91425"/>
                </a:tc>
                <a:tc>
                  <a:txBody>
                    <a:bodyPr/>
                    <a:lstStyle/>
                    <a:p>
                      <a:pPr indent="0" lvl="0" marL="0" rtl="0" algn="ctr">
                        <a:spcBef>
                          <a:spcPts val="0"/>
                        </a:spcBef>
                        <a:spcAft>
                          <a:spcPts val="0"/>
                        </a:spcAft>
                        <a:buNone/>
                      </a:pPr>
                      <a:r>
                        <a:rPr lang="en" sz="1300"/>
                        <a:t>Detailed report</a:t>
                      </a:r>
                      <a:endParaRPr sz="1300"/>
                    </a:p>
                    <a:p>
                      <a:pPr indent="0" lvl="0" marL="0" rtl="0" algn="ctr">
                        <a:spcBef>
                          <a:spcPts val="0"/>
                        </a:spcBef>
                        <a:spcAft>
                          <a:spcPts val="0"/>
                        </a:spcAft>
                        <a:buNone/>
                      </a:pPr>
                      <a:r>
                        <a:rPr lang="en" sz="1300"/>
                        <a:t>Aged data (10+ years)</a:t>
                      </a:r>
                      <a:endParaRPr sz="1300"/>
                    </a:p>
                  </a:txBody>
                  <a:tcPr marT="91425" marB="91425" marR="91425" marL="91425"/>
                </a:tc>
                <a:tc>
                  <a:txBody>
                    <a:bodyPr/>
                    <a:lstStyle/>
                    <a:p>
                      <a:pPr indent="0" lvl="0" marL="0" rtl="0" algn="ctr">
                        <a:spcBef>
                          <a:spcPts val="0"/>
                        </a:spcBef>
                        <a:spcAft>
                          <a:spcPts val="0"/>
                        </a:spcAft>
                        <a:buNone/>
                      </a:pPr>
                      <a:r>
                        <a:rPr lang="en" sz="1300"/>
                        <a:t>Extensive, but mostly alerts, few radiation reports</a:t>
                      </a:r>
                      <a:endParaRPr sz="1300"/>
                    </a:p>
                  </a:txBody>
                  <a:tcPr marT="91425" marB="91425" marR="91425" marL="91425"/>
                </a:tc>
              </a:tr>
              <a:tr h="675525">
                <a:tc>
                  <a:txBody>
                    <a:bodyPr/>
                    <a:lstStyle/>
                    <a:p>
                      <a:pPr indent="0" lvl="0" marL="0" rtl="0" algn="l">
                        <a:spcBef>
                          <a:spcPts val="0"/>
                        </a:spcBef>
                        <a:spcAft>
                          <a:spcPts val="0"/>
                        </a:spcAft>
                        <a:buNone/>
                      </a:pPr>
                      <a:r>
                        <a:rPr b="1" lang="en"/>
                        <a:t>Features &amp; Functionality</a:t>
                      </a:r>
                      <a:endParaRPr b="1"/>
                    </a:p>
                  </a:txBody>
                  <a:tcPr marT="91425" marB="91425" marR="91425" marL="91425"/>
                </a:tc>
                <a:tc>
                  <a:txBody>
                    <a:bodyPr/>
                    <a:lstStyle/>
                    <a:p>
                      <a:pPr indent="0" lvl="0" marL="0" rtl="0" algn="ctr">
                        <a:spcBef>
                          <a:spcPts val="0"/>
                        </a:spcBef>
                        <a:spcAft>
                          <a:spcPts val="0"/>
                        </a:spcAft>
                        <a:buNone/>
                      </a:pPr>
                      <a:r>
                        <a:rPr lang="en" sz="1300"/>
                        <a:t>Expert led forum</a:t>
                      </a:r>
                      <a:endParaRPr sz="1300"/>
                    </a:p>
                    <a:p>
                      <a:pPr indent="0" lvl="0" marL="0" rtl="0" algn="ctr">
                        <a:spcBef>
                          <a:spcPts val="0"/>
                        </a:spcBef>
                        <a:spcAft>
                          <a:spcPts val="0"/>
                        </a:spcAft>
                        <a:buNone/>
                      </a:pPr>
                      <a:r>
                        <a:rPr lang="en" sz="1300"/>
                        <a:t>API</a:t>
                      </a:r>
                      <a:endParaRPr sz="1300"/>
                    </a:p>
                    <a:p>
                      <a:pPr indent="0" lvl="0" marL="0" rtl="0" algn="ctr">
                        <a:spcBef>
                          <a:spcPts val="0"/>
                        </a:spcBef>
                        <a:spcAft>
                          <a:spcPts val="0"/>
                        </a:spcAft>
                        <a:buNone/>
                      </a:pPr>
                      <a:r>
                        <a:rPr lang="en" sz="1300"/>
                        <a:t>Comparator</a:t>
                      </a:r>
                      <a:endParaRPr sz="1300"/>
                    </a:p>
                  </a:txBody>
                  <a:tcPr marT="91425" marB="91425" marR="91425" marL="91425"/>
                </a:tc>
                <a:tc>
                  <a:txBody>
                    <a:bodyPr/>
                    <a:lstStyle/>
                    <a:p>
                      <a:pPr indent="0" lvl="0" marL="0" rtl="0" algn="ctr">
                        <a:spcBef>
                          <a:spcPts val="0"/>
                        </a:spcBef>
                        <a:spcAft>
                          <a:spcPts val="0"/>
                        </a:spcAft>
                        <a:buNone/>
                      </a:pPr>
                      <a:r>
                        <a:rPr lang="en" sz="1300"/>
                        <a:t>Request to test pilot</a:t>
                      </a:r>
                      <a:endParaRPr sz="1300"/>
                    </a:p>
                  </a:txBody>
                  <a:tcPr marT="91425" marB="91425" marR="91425" marL="91425"/>
                </a:tc>
                <a:tc>
                  <a:txBody>
                    <a:bodyPr/>
                    <a:lstStyle/>
                    <a:p>
                      <a:pPr indent="0" lvl="0" marL="0" rtl="0" algn="ctr">
                        <a:spcBef>
                          <a:spcPts val="0"/>
                        </a:spcBef>
                        <a:spcAft>
                          <a:spcPts val="0"/>
                        </a:spcAft>
                        <a:buNone/>
                      </a:pPr>
                      <a:r>
                        <a:rPr lang="en" sz="1300"/>
                        <a:t>Crowdfunded testing</a:t>
                      </a:r>
                      <a:endParaRPr sz="1300"/>
                    </a:p>
                    <a:p>
                      <a:pPr indent="0" lvl="0" marL="0" rtl="0" algn="ctr">
                        <a:spcBef>
                          <a:spcPts val="0"/>
                        </a:spcBef>
                        <a:spcAft>
                          <a:spcPts val="0"/>
                        </a:spcAft>
                        <a:buNone/>
                      </a:pPr>
                      <a:r>
                        <a:rPr lang="en" sz="1300"/>
                        <a:t>BOM creation</a:t>
                      </a:r>
                      <a:endParaRPr sz="1300"/>
                    </a:p>
                    <a:p>
                      <a:pPr indent="0" lvl="0" marL="0" rtl="0" algn="ctr">
                        <a:spcBef>
                          <a:spcPts val="0"/>
                        </a:spcBef>
                        <a:spcAft>
                          <a:spcPts val="0"/>
                        </a:spcAft>
                        <a:buNone/>
                      </a:pPr>
                      <a:r>
                        <a:rPr lang="en" sz="1300"/>
                        <a:t>Comparator</a:t>
                      </a:r>
                      <a:endParaRPr sz="13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Blockchain driven improvement</a:t>
            </a:r>
            <a:endParaRPr/>
          </a:p>
        </p:txBody>
      </p:sp>
      <p:sp>
        <p:nvSpPr>
          <p:cNvPr id="110" name="Google Shape;110;p19"/>
          <p:cNvSpPr txBox="1"/>
          <p:nvPr>
            <p:ph idx="1" type="body"/>
          </p:nvPr>
        </p:nvSpPr>
        <p:spPr>
          <a:xfrm>
            <a:off x="311700" y="1171600"/>
            <a:ext cx="8520600" cy="3705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Potential: </a:t>
            </a:r>
            <a:endParaRPr b="1"/>
          </a:p>
          <a:p>
            <a:pPr indent="0" lvl="0" marL="0" rtl="0" algn="l">
              <a:spcBef>
                <a:spcPts val="1200"/>
              </a:spcBef>
              <a:spcAft>
                <a:spcPts val="0"/>
              </a:spcAft>
              <a:buNone/>
            </a:pPr>
            <a:r>
              <a:rPr lang="en"/>
              <a:t>Allow more contributors of data. Especially from SMEs offering innovative components.</a:t>
            </a:r>
            <a:endParaRPr/>
          </a:p>
          <a:p>
            <a:pPr indent="0" lvl="0" marL="0" rtl="0" algn="l">
              <a:spcBef>
                <a:spcPts val="1200"/>
              </a:spcBef>
              <a:spcAft>
                <a:spcPts val="0"/>
              </a:spcAft>
              <a:buNone/>
            </a:pPr>
            <a:r>
              <a:rPr lang="en"/>
              <a:t>Aggregate all data sources into one platform, across geographical boundaries.</a:t>
            </a:r>
            <a:endParaRPr/>
          </a:p>
          <a:p>
            <a:pPr indent="0" lvl="0" marL="0" rtl="0" algn="l">
              <a:spcBef>
                <a:spcPts val="1200"/>
              </a:spcBef>
              <a:spcAft>
                <a:spcPts val="0"/>
              </a:spcAft>
              <a:buNone/>
            </a:pPr>
            <a:r>
              <a:rPr lang="en"/>
              <a:t>Community maintenance and reporting on available data. </a:t>
            </a:r>
            <a:endParaRPr/>
          </a:p>
          <a:p>
            <a:pPr indent="0" lvl="0" marL="0" rtl="0" algn="l">
              <a:spcBef>
                <a:spcPts val="1200"/>
              </a:spcBef>
              <a:spcAft>
                <a:spcPts val="0"/>
              </a:spcAft>
              <a:buNone/>
            </a:pPr>
            <a:r>
              <a:t/>
            </a:r>
            <a:endParaRPr sz="388"/>
          </a:p>
          <a:p>
            <a:pPr indent="0" lvl="0" marL="0" rtl="0" algn="l">
              <a:spcBef>
                <a:spcPts val="1200"/>
              </a:spcBef>
              <a:spcAft>
                <a:spcPts val="0"/>
              </a:spcAft>
              <a:buNone/>
            </a:pPr>
            <a:r>
              <a:rPr b="1" lang="en"/>
              <a:t>Hinderance:</a:t>
            </a:r>
            <a:endParaRPr b="1"/>
          </a:p>
          <a:p>
            <a:pPr indent="0" lvl="0" marL="0" rtl="0" algn="l">
              <a:spcBef>
                <a:spcPts val="1200"/>
              </a:spcBef>
              <a:spcAft>
                <a:spcPts val="0"/>
              </a:spcAft>
              <a:buNone/>
            </a:pPr>
            <a:r>
              <a:rPr lang="en"/>
              <a:t>How is data quality controlled?</a:t>
            </a:r>
            <a:endParaRPr/>
          </a:p>
          <a:p>
            <a:pPr indent="0" lvl="0" marL="0" rtl="0" algn="l">
              <a:spcBef>
                <a:spcPts val="1200"/>
              </a:spcBef>
              <a:spcAft>
                <a:spcPts val="0"/>
              </a:spcAft>
              <a:buNone/>
            </a:pPr>
            <a:r>
              <a:rPr lang="en"/>
              <a:t>Legalities of open sourcing component data? Liability of usage?</a:t>
            </a:r>
            <a:endParaRPr/>
          </a:p>
          <a:p>
            <a:pPr indent="0" lvl="0" marL="0" rtl="0" algn="l">
              <a:spcBef>
                <a:spcPts val="1200"/>
              </a:spcBef>
              <a:spcAft>
                <a:spcPts val="1200"/>
              </a:spcAft>
              <a:buNone/>
            </a:pPr>
            <a:r>
              <a:rPr lang="en"/>
              <a:t>Trust between participants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Challenge 3 - Mass production vs Controlled customization</a:t>
            </a:r>
            <a:endParaRPr sz="2500"/>
          </a:p>
        </p:txBody>
      </p:sp>
      <p:sp>
        <p:nvSpPr>
          <p:cNvPr id="116" name="Google Shape;116;p20"/>
          <p:cNvSpPr txBox="1"/>
          <p:nvPr>
            <p:ph idx="1" type="body"/>
          </p:nvPr>
        </p:nvSpPr>
        <p:spPr>
          <a:xfrm>
            <a:off x="311700" y="1244476"/>
            <a:ext cx="4441800" cy="366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 Mass produced components mix wafers.</a:t>
            </a:r>
            <a:endParaRPr sz="1400"/>
          </a:p>
          <a:p>
            <a:pPr indent="0" lvl="0" marL="0" rtl="0" algn="l">
              <a:spcBef>
                <a:spcPts val="1200"/>
              </a:spcBef>
              <a:spcAft>
                <a:spcPts val="0"/>
              </a:spcAft>
              <a:buNone/>
            </a:pPr>
            <a:r>
              <a:rPr lang="en" sz="1400"/>
              <a:t>- Wafer level radiation testing absent.</a:t>
            </a:r>
            <a:endParaRPr sz="1400"/>
          </a:p>
          <a:p>
            <a:pPr indent="0" lvl="0" marL="0" rtl="0" algn="l">
              <a:spcBef>
                <a:spcPts val="1200"/>
              </a:spcBef>
              <a:spcAft>
                <a:spcPts val="0"/>
              </a:spcAft>
              <a:buNone/>
            </a:pPr>
            <a:r>
              <a:rPr lang="en" sz="1400"/>
              <a:t>- Date / Lot code only created at a later point </a:t>
            </a:r>
            <a:endParaRPr sz="1400"/>
          </a:p>
          <a:p>
            <a:pPr indent="0" lvl="0" marL="0" rtl="0" algn="l">
              <a:spcBef>
                <a:spcPts val="1200"/>
              </a:spcBef>
              <a:spcAft>
                <a:spcPts val="0"/>
              </a:spcAft>
              <a:buNone/>
            </a:pPr>
            <a:r>
              <a:rPr lang="en" sz="1400"/>
              <a:t>- Different companies have no unique identifiers. This implies that manufacturers can produce lots with the exact same trace code.</a:t>
            </a:r>
            <a:endParaRPr sz="1400"/>
          </a:p>
          <a:p>
            <a:pPr indent="0" lvl="0" marL="0" rtl="0" algn="l">
              <a:spcBef>
                <a:spcPts val="1200"/>
              </a:spcBef>
              <a:spcAft>
                <a:spcPts val="0"/>
              </a:spcAft>
              <a:buNone/>
            </a:pPr>
            <a:r>
              <a:rPr lang="en" sz="1400"/>
              <a:t>- Small components don't have trace codes lasered on. Paper documentation vulnerable to loss.</a:t>
            </a:r>
            <a:endParaRPr sz="1400"/>
          </a:p>
          <a:p>
            <a:pPr indent="0" lvl="0" marL="0" rtl="0" algn="l">
              <a:spcBef>
                <a:spcPts val="1200"/>
              </a:spcBef>
              <a:spcAft>
                <a:spcPts val="0"/>
              </a:spcAft>
              <a:buNone/>
            </a:pPr>
            <a:r>
              <a:rPr lang="en" sz="1400"/>
              <a:t>- More complex components made from base components in different lots</a:t>
            </a:r>
            <a:endParaRPr sz="1400"/>
          </a:p>
          <a:p>
            <a:pPr indent="0" lvl="0" marL="0" rtl="0" algn="l">
              <a:spcBef>
                <a:spcPts val="1200"/>
              </a:spcBef>
              <a:spcAft>
                <a:spcPts val="1200"/>
              </a:spcAft>
              <a:buNone/>
            </a:pPr>
            <a:r>
              <a:rPr lang="en" sz="1400"/>
              <a:t>- Distributors may further mix lots.</a:t>
            </a:r>
            <a:endParaRPr sz="1400"/>
          </a:p>
        </p:txBody>
      </p:sp>
      <p:pic>
        <p:nvPicPr>
          <p:cNvPr id="117" name="Google Shape;117;p20"/>
          <p:cNvPicPr preferRelativeResize="0"/>
          <p:nvPr/>
        </p:nvPicPr>
        <p:blipFill>
          <a:blip r:embed="rId3">
            <a:alphaModFix/>
          </a:blip>
          <a:stretch>
            <a:fillRect/>
          </a:stretch>
        </p:blipFill>
        <p:spPr>
          <a:xfrm>
            <a:off x="4906650" y="1057088"/>
            <a:ext cx="4084949" cy="2134425"/>
          </a:xfrm>
          <a:prstGeom prst="rect">
            <a:avLst/>
          </a:prstGeom>
          <a:noFill/>
          <a:ln>
            <a:noFill/>
          </a:ln>
        </p:spPr>
      </p:pic>
      <p:sp>
        <p:nvSpPr>
          <p:cNvPr id="118" name="Google Shape;118;p20"/>
          <p:cNvSpPr txBox="1"/>
          <p:nvPr/>
        </p:nvSpPr>
        <p:spPr>
          <a:xfrm>
            <a:off x="4906650" y="3278075"/>
            <a:ext cx="4180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Even with documentation, commercial components follow different philosophies of reliability. For mass produced components, focus is on </a:t>
            </a:r>
            <a:r>
              <a:rPr b="1" lang="en" sz="1500">
                <a:solidFill>
                  <a:schemeClr val="dk1"/>
                </a:solidFill>
                <a:latin typeface="Old Standard TT"/>
                <a:ea typeface="Old Standard TT"/>
                <a:cs typeface="Old Standard TT"/>
                <a:sym typeface="Old Standard TT"/>
              </a:rPr>
              <a:t>zero defect</a:t>
            </a:r>
            <a:r>
              <a:rPr lang="en" sz="1500">
                <a:solidFill>
                  <a:schemeClr val="dk1"/>
                </a:solidFill>
                <a:latin typeface="Old Standard TT"/>
                <a:ea typeface="Old Standard TT"/>
                <a:cs typeface="Old Standard TT"/>
                <a:sym typeface="Old Standard TT"/>
              </a:rPr>
              <a:t>. This is achieved by SPC during production and testing to eliminating infant mortals and accidental failures.</a:t>
            </a:r>
            <a:endParaRPr sz="1500">
              <a:solidFill>
                <a:schemeClr val="dk1"/>
              </a:solidFill>
              <a:latin typeface="Old Standard TT"/>
              <a:ea typeface="Old Standard TT"/>
              <a:cs typeface="Old Standard TT"/>
              <a:sym typeface="Old Standard TT"/>
            </a:endParaRPr>
          </a:p>
        </p:txBody>
      </p:sp>
      <p:sp>
        <p:nvSpPr>
          <p:cNvPr id="119" name="Google Shape;119;p20"/>
          <p:cNvSpPr txBox="1"/>
          <p:nvPr/>
        </p:nvSpPr>
        <p:spPr>
          <a:xfrm>
            <a:off x="1540491" y="1054285"/>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Production</a:t>
            </a:r>
            <a:endParaRPr b="1">
              <a:solidFill>
                <a:schemeClr val="dk1"/>
              </a:solidFill>
              <a:latin typeface="Old Standard TT"/>
              <a:ea typeface="Old Standard TT"/>
              <a:cs typeface="Old Standard TT"/>
              <a:sym typeface="Old Standard TT"/>
            </a:endParaRPr>
          </a:p>
        </p:txBody>
      </p:sp>
      <p:sp>
        <p:nvSpPr>
          <p:cNvPr id="120" name="Google Shape;120;p20"/>
          <p:cNvSpPr txBox="1"/>
          <p:nvPr/>
        </p:nvSpPr>
        <p:spPr>
          <a:xfrm>
            <a:off x="6519285" y="1054285"/>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Testing</a:t>
            </a:r>
            <a:endParaRPr b="1">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14318"/>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to production </a:t>
            </a:r>
            <a:endParaRPr/>
          </a:p>
        </p:txBody>
      </p:sp>
      <p:sp>
        <p:nvSpPr>
          <p:cNvPr id="126" name="Google Shape;126;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Purchase full reels to increase lot homogeneity.</a:t>
            </a:r>
            <a:endParaRPr/>
          </a:p>
          <a:p>
            <a:pPr indent="-342900" lvl="0" marL="457200" rtl="0" algn="l">
              <a:spcBef>
                <a:spcPts val="0"/>
              </a:spcBef>
              <a:spcAft>
                <a:spcPts val="0"/>
              </a:spcAft>
              <a:buSzPts val="1800"/>
              <a:buChar char="●"/>
            </a:pPr>
            <a:r>
              <a:rPr lang="en"/>
              <a:t>Smaller manufacturers may be open to customisations or increased traceability by establishing a UUID for a line.</a:t>
            </a:r>
            <a:endParaRPr/>
          </a:p>
          <a:p>
            <a:pPr indent="-342900" lvl="0" marL="457200" rtl="0" algn="l">
              <a:spcBef>
                <a:spcPts val="0"/>
              </a:spcBef>
              <a:spcAft>
                <a:spcPts val="0"/>
              </a:spcAft>
              <a:buSzPts val="1800"/>
              <a:buChar char="●"/>
            </a:pPr>
            <a:r>
              <a:rPr lang="en"/>
              <a:t>Use only Authorized Distributors! This may be difficult in times of market crisis. Eg. The semiconductor crisis during Covid.</a:t>
            </a:r>
            <a:endParaRPr/>
          </a:p>
          <a:p>
            <a:pPr indent="-342900" lvl="0" marL="457200" rtl="0" algn="l">
              <a:spcBef>
                <a:spcPts val="0"/>
              </a:spcBef>
              <a:spcAft>
                <a:spcPts val="0"/>
              </a:spcAft>
              <a:buSzPts val="1800"/>
              <a:buChar char="●"/>
            </a:pPr>
            <a:r>
              <a:rPr lang="en"/>
              <a:t>Some space companies rely on "intuition" based on a long standing relationship with the manufacturer.</a:t>
            </a:r>
            <a:endParaRPr/>
          </a:p>
          <a:p>
            <a:pPr indent="-342900" lvl="0" marL="457200" rtl="0" algn="l">
              <a:spcBef>
                <a:spcPts val="0"/>
              </a:spcBef>
              <a:spcAft>
                <a:spcPts val="0"/>
              </a:spcAft>
              <a:buSzPts val="1800"/>
              <a:buChar char="●"/>
            </a:pPr>
            <a:r>
              <a:rPr lang="en"/>
              <a:t>NASA attempted to create preferred manufacturers and established COTS lists but very few manufacturers are listed: </a:t>
            </a:r>
            <a:r>
              <a:rPr lang="en" u="sng">
                <a:solidFill>
                  <a:schemeClr val="hlink"/>
                </a:solidFill>
                <a:hlinkClick r:id="rId3"/>
              </a:rPr>
              <a:t>https://nepp.nasa.gov/pages/ilpm/establishedparts.cfm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